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17" r:id="rId2"/>
    <p:sldId id="316" r:id="rId3"/>
    <p:sldId id="314" r:id="rId4"/>
    <p:sldId id="315" r:id="rId5"/>
    <p:sldId id="290" r:id="rId6"/>
    <p:sldId id="275" r:id="rId7"/>
    <p:sldId id="274" r:id="rId8"/>
    <p:sldId id="280" r:id="rId9"/>
    <p:sldId id="291" r:id="rId10"/>
    <p:sldId id="308" r:id="rId11"/>
    <p:sldId id="313" r:id="rId12"/>
    <p:sldId id="309" r:id="rId13"/>
    <p:sldId id="277" r:id="rId14"/>
    <p:sldId id="319" r:id="rId15"/>
    <p:sldId id="295" r:id="rId16"/>
    <p:sldId id="320" r:id="rId17"/>
    <p:sldId id="292" r:id="rId18"/>
    <p:sldId id="310" r:id="rId19"/>
    <p:sldId id="321" r:id="rId20"/>
    <p:sldId id="325" r:id="rId21"/>
    <p:sldId id="296" r:id="rId22"/>
    <p:sldId id="299" r:id="rId23"/>
    <p:sldId id="293" r:id="rId24"/>
    <p:sldId id="311" r:id="rId25"/>
    <p:sldId id="294" r:id="rId26"/>
    <p:sldId id="259" r:id="rId27"/>
    <p:sldId id="301" r:id="rId28"/>
    <p:sldId id="305" r:id="rId29"/>
    <p:sldId id="300" r:id="rId30"/>
    <p:sldId id="285" r:id="rId31"/>
    <p:sldId id="303" r:id="rId32"/>
    <p:sldId id="304" r:id="rId33"/>
    <p:sldId id="306" r:id="rId34"/>
    <p:sldId id="307" r:id="rId35"/>
    <p:sldId id="318" r:id="rId36"/>
    <p:sldId id="32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51"/>
    <p:restoredTop sz="94669"/>
  </p:normalViewPr>
  <p:slideViewPr>
    <p:cSldViewPr snapToGrid="0" snapToObjects="1">
      <p:cViewPr varScale="1">
        <p:scale>
          <a:sx n="87" d="100"/>
          <a:sy n="87" d="100"/>
        </p:scale>
        <p:origin x="3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10.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B2937-7BFE-4DF4-8D1E-6BCA448330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8569700-6A74-4119-A2E1-88DE32B76B87}">
      <dgm:prSet/>
      <dgm:spPr/>
      <dgm:t>
        <a:bodyPr/>
        <a:lstStyle/>
        <a:p>
          <a:r>
            <a:rPr lang="en-US"/>
            <a:t>Too many articles to read but too little time ?</a:t>
          </a:r>
        </a:p>
      </dgm:t>
    </dgm:pt>
    <dgm:pt modelId="{3357E399-EB2E-4952-9D81-FA9FF8E796E9}" type="parTrans" cxnId="{97E51563-7529-4F18-81E0-571F5DF10BF6}">
      <dgm:prSet/>
      <dgm:spPr/>
      <dgm:t>
        <a:bodyPr/>
        <a:lstStyle/>
        <a:p>
          <a:endParaRPr lang="en-US"/>
        </a:p>
      </dgm:t>
    </dgm:pt>
    <dgm:pt modelId="{AF46DD5B-30C6-4EEA-A4C0-826107C09936}" type="sibTrans" cxnId="{97E51563-7529-4F18-81E0-571F5DF10BF6}">
      <dgm:prSet/>
      <dgm:spPr/>
      <dgm:t>
        <a:bodyPr/>
        <a:lstStyle/>
        <a:p>
          <a:endParaRPr lang="en-US"/>
        </a:p>
      </dgm:t>
    </dgm:pt>
    <dgm:pt modelId="{307CE536-3E3A-4B7D-942B-B8FE6B2F7DC7}">
      <dgm:prSet/>
      <dgm:spPr/>
      <dgm:t>
        <a:bodyPr/>
        <a:lstStyle/>
        <a:p>
          <a:r>
            <a:rPr lang="en-US"/>
            <a:t>Have a text summarizer that </a:t>
          </a:r>
          <a:r>
            <a:rPr lang="en-US" b="1"/>
            <a:t>will take in an article </a:t>
          </a:r>
          <a:r>
            <a:rPr lang="en-US"/>
            <a:t>as input and return a </a:t>
          </a:r>
          <a:r>
            <a:rPr lang="en-US" b="1"/>
            <a:t>summary</a:t>
          </a:r>
          <a:r>
            <a:rPr lang="en-US"/>
            <a:t> as output.</a:t>
          </a:r>
        </a:p>
      </dgm:t>
    </dgm:pt>
    <dgm:pt modelId="{6AF8A35A-2FDE-433F-B152-683324556B48}" type="parTrans" cxnId="{5BC922B7-EED2-49A5-9340-EE924BF71618}">
      <dgm:prSet/>
      <dgm:spPr/>
      <dgm:t>
        <a:bodyPr/>
        <a:lstStyle/>
        <a:p>
          <a:endParaRPr lang="en-US"/>
        </a:p>
      </dgm:t>
    </dgm:pt>
    <dgm:pt modelId="{28DEBC3C-CFEE-4F87-81D3-B96326AB473A}" type="sibTrans" cxnId="{5BC922B7-EED2-49A5-9340-EE924BF71618}">
      <dgm:prSet/>
      <dgm:spPr/>
      <dgm:t>
        <a:bodyPr/>
        <a:lstStyle/>
        <a:p>
          <a:endParaRPr lang="en-US"/>
        </a:p>
      </dgm:t>
    </dgm:pt>
    <dgm:pt modelId="{0251B5F2-1C18-402D-A207-BD531A1F2B32}">
      <dgm:prSet/>
      <dgm:spPr/>
      <dgm:t>
        <a:bodyPr/>
        <a:lstStyle/>
        <a:p>
          <a:r>
            <a:rPr lang="en-US" dirty="0"/>
            <a:t>Problem Type: Unsupervised Learning using Natural Language Processing (NLP)</a:t>
          </a:r>
        </a:p>
      </dgm:t>
    </dgm:pt>
    <dgm:pt modelId="{3801F4EA-7836-4BA8-9803-0448C26C0904}" type="parTrans" cxnId="{0AE381AA-2310-42C6-8AE6-7DCB91BF32CC}">
      <dgm:prSet/>
      <dgm:spPr/>
      <dgm:t>
        <a:bodyPr/>
        <a:lstStyle/>
        <a:p>
          <a:endParaRPr lang="en-US"/>
        </a:p>
      </dgm:t>
    </dgm:pt>
    <dgm:pt modelId="{9A501986-459D-4902-B0A9-A9FA837F9C8A}" type="sibTrans" cxnId="{0AE381AA-2310-42C6-8AE6-7DCB91BF32CC}">
      <dgm:prSet/>
      <dgm:spPr/>
      <dgm:t>
        <a:bodyPr/>
        <a:lstStyle/>
        <a:p>
          <a:endParaRPr lang="en-US"/>
        </a:p>
      </dgm:t>
    </dgm:pt>
    <dgm:pt modelId="{875D510F-CA10-45A9-A7A6-A087A7582815}" type="pres">
      <dgm:prSet presAssocID="{7ADB2937-7BFE-4DF4-8D1E-6BCA4483305D}" presName="root" presStyleCnt="0">
        <dgm:presLayoutVars>
          <dgm:dir/>
          <dgm:resizeHandles val="exact"/>
        </dgm:presLayoutVars>
      </dgm:prSet>
      <dgm:spPr/>
    </dgm:pt>
    <dgm:pt modelId="{C8F25448-6308-47B7-962B-8F822C0BEEFB}" type="pres">
      <dgm:prSet presAssocID="{78569700-6A74-4119-A2E1-88DE32B76B87}" presName="compNode" presStyleCnt="0"/>
      <dgm:spPr/>
    </dgm:pt>
    <dgm:pt modelId="{00068E84-8AA4-4622-9762-02DAA80B500B}" type="pres">
      <dgm:prSet presAssocID="{78569700-6A74-4119-A2E1-88DE32B76B87}" presName="bgRect" presStyleLbl="bgShp" presStyleIdx="0" presStyleCnt="3"/>
      <dgm:spPr/>
    </dgm:pt>
    <dgm:pt modelId="{BC22744D-A402-439F-99F5-5BE3A1CCF56F}" type="pres">
      <dgm:prSet presAssocID="{78569700-6A74-4119-A2E1-88DE32B76B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968F79F6-F41F-44AB-B2C3-1A2B5367083E}" type="pres">
      <dgm:prSet presAssocID="{78569700-6A74-4119-A2E1-88DE32B76B87}" presName="spaceRect" presStyleCnt="0"/>
      <dgm:spPr/>
    </dgm:pt>
    <dgm:pt modelId="{8C8668B2-E9B4-450D-B1DF-0B2AC21D6C12}" type="pres">
      <dgm:prSet presAssocID="{78569700-6A74-4119-A2E1-88DE32B76B87}" presName="parTx" presStyleLbl="revTx" presStyleIdx="0" presStyleCnt="3">
        <dgm:presLayoutVars>
          <dgm:chMax val="0"/>
          <dgm:chPref val="0"/>
        </dgm:presLayoutVars>
      </dgm:prSet>
      <dgm:spPr/>
    </dgm:pt>
    <dgm:pt modelId="{012119CD-4573-406F-A196-624F766AA586}" type="pres">
      <dgm:prSet presAssocID="{AF46DD5B-30C6-4EEA-A4C0-826107C09936}" presName="sibTrans" presStyleCnt="0"/>
      <dgm:spPr/>
    </dgm:pt>
    <dgm:pt modelId="{B4A08240-F745-4D95-840B-36A6597EF6CF}" type="pres">
      <dgm:prSet presAssocID="{307CE536-3E3A-4B7D-942B-B8FE6B2F7DC7}" presName="compNode" presStyleCnt="0"/>
      <dgm:spPr/>
    </dgm:pt>
    <dgm:pt modelId="{BF917B81-C21E-427C-8E89-3D20575162C3}" type="pres">
      <dgm:prSet presAssocID="{307CE536-3E3A-4B7D-942B-B8FE6B2F7DC7}" presName="bgRect" presStyleLbl="bgShp" presStyleIdx="1" presStyleCnt="3"/>
      <dgm:spPr/>
    </dgm:pt>
    <dgm:pt modelId="{66A5A839-1FD4-490F-9102-FA9A3DA09B3A}" type="pres">
      <dgm:prSet presAssocID="{307CE536-3E3A-4B7D-942B-B8FE6B2F7D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FDE0CD4-CF62-45A1-BF02-903E6BFF5AB4}" type="pres">
      <dgm:prSet presAssocID="{307CE536-3E3A-4B7D-942B-B8FE6B2F7DC7}" presName="spaceRect" presStyleCnt="0"/>
      <dgm:spPr/>
    </dgm:pt>
    <dgm:pt modelId="{A4016EBD-20E2-4F15-AC76-5652677D9F59}" type="pres">
      <dgm:prSet presAssocID="{307CE536-3E3A-4B7D-942B-B8FE6B2F7DC7}" presName="parTx" presStyleLbl="revTx" presStyleIdx="1" presStyleCnt="3">
        <dgm:presLayoutVars>
          <dgm:chMax val="0"/>
          <dgm:chPref val="0"/>
        </dgm:presLayoutVars>
      </dgm:prSet>
      <dgm:spPr/>
    </dgm:pt>
    <dgm:pt modelId="{806A250C-AE75-4591-9FFC-DAA84FFA4FF8}" type="pres">
      <dgm:prSet presAssocID="{28DEBC3C-CFEE-4F87-81D3-B96326AB473A}" presName="sibTrans" presStyleCnt="0"/>
      <dgm:spPr/>
    </dgm:pt>
    <dgm:pt modelId="{13063874-44F2-476A-AB81-D62622E904AE}" type="pres">
      <dgm:prSet presAssocID="{0251B5F2-1C18-402D-A207-BD531A1F2B32}" presName="compNode" presStyleCnt="0"/>
      <dgm:spPr/>
    </dgm:pt>
    <dgm:pt modelId="{5CBE4DC2-55B5-4BB7-8FB6-315CB1E195A5}" type="pres">
      <dgm:prSet presAssocID="{0251B5F2-1C18-402D-A207-BD531A1F2B32}" presName="bgRect" presStyleLbl="bgShp" presStyleIdx="2" presStyleCnt="3"/>
      <dgm:spPr/>
    </dgm:pt>
    <dgm:pt modelId="{8560CE02-393C-42B9-A635-CD9BBA32EF9C}" type="pres">
      <dgm:prSet presAssocID="{0251B5F2-1C18-402D-A207-BD531A1F2B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AAE5870-4C8C-4F65-A742-226D8C1E0702}" type="pres">
      <dgm:prSet presAssocID="{0251B5F2-1C18-402D-A207-BD531A1F2B32}" presName="spaceRect" presStyleCnt="0"/>
      <dgm:spPr/>
    </dgm:pt>
    <dgm:pt modelId="{167BD9AD-16EE-48E0-8011-96E87F9E0555}" type="pres">
      <dgm:prSet presAssocID="{0251B5F2-1C18-402D-A207-BD531A1F2B32}" presName="parTx" presStyleLbl="revTx" presStyleIdx="2" presStyleCnt="3">
        <dgm:presLayoutVars>
          <dgm:chMax val="0"/>
          <dgm:chPref val="0"/>
        </dgm:presLayoutVars>
      </dgm:prSet>
      <dgm:spPr/>
    </dgm:pt>
  </dgm:ptLst>
  <dgm:cxnLst>
    <dgm:cxn modelId="{EC8AAB2A-8312-45E6-AD6C-0253C6A24B87}" type="presOf" srcId="{7ADB2937-7BFE-4DF4-8D1E-6BCA4483305D}" destId="{875D510F-CA10-45A9-A7A6-A087A7582815}" srcOrd="0" destOrd="0" presId="urn:microsoft.com/office/officeart/2018/2/layout/IconVerticalSolidList"/>
    <dgm:cxn modelId="{6264F64D-F7BF-4E3B-9E3F-9947DF285228}" type="presOf" srcId="{307CE536-3E3A-4B7D-942B-B8FE6B2F7DC7}" destId="{A4016EBD-20E2-4F15-AC76-5652677D9F59}" srcOrd="0" destOrd="0" presId="urn:microsoft.com/office/officeart/2018/2/layout/IconVerticalSolidList"/>
    <dgm:cxn modelId="{97E51563-7529-4F18-81E0-571F5DF10BF6}" srcId="{7ADB2937-7BFE-4DF4-8D1E-6BCA4483305D}" destId="{78569700-6A74-4119-A2E1-88DE32B76B87}" srcOrd="0" destOrd="0" parTransId="{3357E399-EB2E-4952-9D81-FA9FF8E796E9}" sibTransId="{AF46DD5B-30C6-4EEA-A4C0-826107C09936}"/>
    <dgm:cxn modelId="{0AE381AA-2310-42C6-8AE6-7DCB91BF32CC}" srcId="{7ADB2937-7BFE-4DF4-8D1E-6BCA4483305D}" destId="{0251B5F2-1C18-402D-A207-BD531A1F2B32}" srcOrd="2" destOrd="0" parTransId="{3801F4EA-7836-4BA8-9803-0448C26C0904}" sibTransId="{9A501986-459D-4902-B0A9-A9FA837F9C8A}"/>
    <dgm:cxn modelId="{5BC922B7-EED2-49A5-9340-EE924BF71618}" srcId="{7ADB2937-7BFE-4DF4-8D1E-6BCA4483305D}" destId="{307CE536-3E3A-4B7D-942B-B8FE6B2F7DC7}" srcOrd="1" destOrd="0" parTransId="{6AF8A35A-2FDE-433F-B152-683324556B48}" sibTransId="{28DEBC3C-CFEE-4F87-81D3-B96326AB473A}"/>
    <dgm:cxn modelId="{57D9FCC7-1F80-439F-BF14-78FFBDA5D506}" type="presOf" srcId="{78569700-6A74-4119-A2E1-88DE32B76B87}" destId="{8C8668B2-E9B4-450D-B1DF-0B2AC21D6C12}" srcOrd="0" destOrd="0" presId="urn:microsoft.com/office/officeart/2018/2/layout/IconVerticalSolidList"/>
    <dgm:cxn modelId="{6817D9EB-2936-47F0-BE88-E8855BAE82E8}" type="presOf" srcId="{0251B5F2-1C18-402D-A207-BD531A1F2B32}" destId="{167BD9AD-16EE-48E0-8011-96E87F9E0555}" srcOrd="0" destOrd="0" presId="urn:microsoft.com/office/officeart/2018/2/layout/IconVerticalSolidList"/>
    <dgm:cxn modelId="{241E9A2C-32D3-4721-88A3-60F593FADE1A}" type="presParOf" srcId="{875D510F-CA10-45A9-A7A6-A087A7582815}" destId="{C8F25448-6308-47B7-962B-8F822C0BEEFB}" srcOrd="0" destOrd="0" presId="urn:microsoft.com/office/officeart/2018/2/layout/IconVerticalSolidList"/>
    <dgm:cxn modelId="{CC0DC8B9-9B57-49A5-9C8C-ECA30FC85127}" type="presParOf" srcId="{C8F25448-6308-47B7-962B-8F822C0BEEFB}" destId="{00068E84-8AA4-4622-9762-02DAA80B500B}" srcOrd="0" destOrd="0" presId="urn:microsoft.com/office/officeart/2018/2/layout/IconVerticalSolidList"/>
    <dgm:cxn modelId="{5910E285-A71E-4AD5-9EFC-0623D678AA01}" type="presParOf" srcId="{C8F25448-6308-47B7-962B-8F822C0BEEFB}" destId="{BC22744D-A402-439F-99F5-5BE3A1CCF56F}" srcOrd="1" destOrd="0" presId="urn:microsoft.com/office/officeart/2018/2/layout/IconVerticalSolidList"/>
    <dgm:cxn modelId="{DAD573C8-FFCD-4E0B-9B1F-C87D591FFCAF}" type="presParOf" srcId="{C8F25448-6308-47B7-962B-8F822C0BEEFB}" destId="{968F79F6-F41F-44AB-B2C3-1A2B5367083E}" srcOrd="2" destOrd="0" presId="urn:microsoft.com/office/officeart/2018/2/layout/IconVerticalSolidList"/>
    <dgm:cxn modelId="{79293282-9DDF-4D8F-97E9-115F2EBE4F9D}" type="presParOf" srcId="{C8F25448-6308-47B7-962B-8F822C0BEEFB}" destId="{8C8668B2-E9B4-450D-B1DF-0B2AC21D6C12}" srcOrd="3" destOrd="0" presId="urn:microsoft.com/office/officeart/2018/2/layout/IconVerticalSolidList"/>
    <dgm:cxn modelId="{4693D40C-4612-49B3-8F25-F5951F837157}" type="presParOf" srcId="{875D510F-CA10-45A9-A7A6-A087A7582815}" destId="{012119CD-4573-406F-A196-624F766AA586}" srcOrd="1" destOrd="0" presId="urn:microsoft.com/office/officeart/2018/2/layout/IconVerticalSolidList"/>
    <dgm:cxn modelId="{A84A501B-0EBD-464C-9157-F4C3996752C2}" type="presParOf" srcId="{875D510F-CA10-45A9-A7A6-A087A7582815}" destId="{B4A08240-F745-4D95-840B-36A6597EF6CF}" srcOrd="2" destOrd="0" presId="urn:microsoft.com/office/officeart/2018/2/layout/IconVerticalSolidList"/>
    <dgm:cxn modelId="{970333FE-CB66-45E5-9FF2-BBE973DD4D51}" type="presParOf" srcId="{B4A08240-F745-4D95-840B-36A6597EF6CF}" destId="{BF917B81-C21E-427C-8E89-3D20575162C3}" srcOrd="0" destOrd="0" presId="urn:microsoft.com/office/officeart/2018/2/layout/IconVerticalSolidList"/>
    <dgm:cxn modelId="{58AB9808-5B15-4AD4-87AD-9CF9371B5287}" type="presParOf" srcId="{B4A08240-F745-4D95-840B-36A6597EF6CF}" destId="{66A5A839-1FD4-490F-9102-FA9A3DA09B3A}" srcOrd="1" destOrd="0" presId="urn:microsoft.com/office/officeart/2018/2/layout/IconVerticalSolidList"/>
    <dgm:cxn modelId="{6C135816-ADB0-4E9A-AEC4-1DD8E28EC260}" type="presParOf" srcId="{B4A08240-F745-4D95-840B-36A6597EF6CF}" destId="{EFDE0CD4-CF62-45A1-BF02-903E6BFF5AB4}" srcOrd="2" destOrd="0" presId="urn:microsoft.com/office/officeart/2018/2/layout/IconVerticalSolidList"/>
    <dgm:cxn modelId="{3CC14B70-2269-4D85-89F2-985C32CE25C0}" type="presParOf" srcId="{B4A08240-F745-4D95-840B-36A6597EF6CF}" destId="{A4016EBD-20E2-4F15-AC76-5652677D9F59}" srcOrd="3" destOrd="0" presId="urn:microsoft.com/office/officeart/2018/2/layout/IconVerticalSolidList"/>
    <dgm:cxn modelId="{1561927B-AFBF-4D08-A0DA-E1F55FC24C66}" type="presParOf" srcId="{875D510F-CA10-45A9-A7A6-A087A7582815}" destId="{806A250C-AE75-4591-9FFC-DAA84FFA4FF8}" srcOrd="3" destOrd="0" presId="urn:microsoft.com/office/officeart/2018/2/layout/IconVerticalSolidList"/>
    <dgm:cxn modelId="{E09B07A4-F9E1-4F49-9C4F-4154776C30AE}" type="presParOf" srcId="{875D510F-CA10-45A9-A7A6-A087A7582815}" destId="{13063874-44F2-476A-AB81-D62622E904AE}" srcOrd="4" destOrd="0" presId="urn:microsoft.com/office/officeart/2018/2/layout/IconVerticalSolidList"/>
    <dgm:cxn modelId="{E1E78DD3-2A4A-4CB7-BFB5-A85A38FE4446}" type="presParOf" srcId="{13063874-44F2-476A-AB81-D62622E904AE}" destId="{5CBE4DC2-55B5-4BB7-8FB6-315CB1E195A5}" srcOrd="0" destOrd="0" presId="urn:microsoft.com/office/officeart/2018/2/layout/IconVerticalSolidList"/>
    <dgm:cxn modelId="{68D93D0F-A7C1-4B3E-87EF-AA7C058DA3FB}" type="presParOf" srcId="{13063874-44F2-476A-AB81-D62622E904AE}" destId="{8560CE02-393C-42B9-A635-CD9BBA32EF9C}" srcOrd="1" destOrd="0" presId="urn:microsoft.com/office/officeart/2018/2/layout/IconVerticalSolidList"/>
    <dgm:cxn modelId="{8C741800-A16D-4DCB-8CA9-730BA9415935}" type="presParOf" srcId="{13063874-44F2-476A-AB81-D62622E904AE}" destId="{1AAE5870-4C8C-4F65-A742-226D8C1E0702}" srcOrd="2" destOrd="0" presId="urn:microsoft.com/office/officeart/2018/2/layout/IconVerticalSolidList"/>
    <dgm:cxn modelId="{63E082A2-20A1-4342-9C3D-9F4CD770625B}" type="presParOf" srcId="{13063874-44F2-476A-AB81-D62622E904AE}" destId="{167BD9AD-16EE-48E0-8011-96E87F9E05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40A830-7B50-4658-888D-DF1F47198FB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D3681BA-9CE1-478C-A2CE-434414946F86}">
      <dgm:prSet custT="1"/>
      <dgm:spPr/>
      <dgm:t>
        <a:bodyPr/>
        <a:lstStyle/>
        <a:p>
          <a:pPr>
            <a:lnSpc>
              <a:spcPct val="100000"/>
            </a:lnSpc>
          </a:pPr>
          <a:r>
            <a:rPr lang="en-SG" sz="2400" i="1" dirty="0"/>
            <a:t>“Automatic text summarization is the task of producing a </a:t>
          </a:r>
          <a:r>
            <a:rPr lang="en-SG" sz="2400" b="1" i="1" u="sng" dirty="0"/>
            <a:t>concise</a:t>
          </a:r>
          <a:r>
            <a:rPr lang="en-SG" sz="2400" i="1" dirty="0"/>
            <a:t> and </a:t>
          </a:r>
          <a:r>
            <a:rPr lang="en-SG" sz="2400" b="1" i="1" u="sng" dirty="0"/>
            <a:t>fluent</a:t>
          </a:r>
          <a:r>
            <a:rPr lang="en-SG" sz="2400" i="1" dirty="0"/>
            <a:t> summary while preserving </a:t>
          </a:r>
          <a:r>
            <a:rPr lang="en-SG" sz="2400" b="1" i="1" u="sng" dirty="0"/>
            <a:t>key information content </a:t>
          </a:r>
          <a:r>
            <a:rPr lang="en-SG" sz="2400" i="1" dirty="0"/>
            <a:t>and </a:t>
          </a:r>
          <a:r>
            <a:rPr lang="en-SG" sz="2400" b="1" i="1" u="sng" dirty="0"/>
            <a:t>overall meaning</a:t>
          </a:r>
          <a:r>
            <a:rPr lang="en-SG" sz="2400" i="1" dirty="0"/>
            <a:t>”</a:t>
          </a:r>
        </a:p>
        <a:p>
          <a:pPr>
            <a:lnSpc>
              <a:spcPct val="100000"/>
            </a:lnSpc>
          </a:pPr>
          <a:endParaRPr lang="en-US" sz="2400" dirty="0"/>
        </a:p>
      </dgm:t>
    </dgm:pt>
    <dgm:pt modelId="{BAF2F1E8-58D1-4FB2-B531-135865BEBB6C}" type="parTrans" cxnId="{F763F26A-BE9E-4621-88F8-5AE6158BDF25}">
      <dgm:prSet/>
      <dgm:spPr/>
      <dgm:t>
        <a:bodyPr/>
        <a:lstStyle/>
        <a:p>
          <a:endParaRPr lang="en-US"/>
        </a:p>
      </dgm:t>
    </dgm:pt>
    <dgm:pt modelId="{9904CA81-692B-47EF-BDA4-EB78E39BBFC4}" type="sibTrans" cxnId="{F763F26A-BE9E-4621-88F8-5AE6158BDF25}">
      <dgm:prSet/>
      <dgm:spPr/>
      <dgm:t>
        <a:bodyPr/>
        <a:lstStyle/>
        <a:p>
          <a:endParaRPr lang="en-US"/>
        </a:p>
      </dgm:t>
    </dgm:pt>
    <dgm:pt modelId="{712E40CA-1ACB-48A4-853F-D26C6A828E09}" type="pres">
      <dgm:prSet presAssocID="{EF40A830-7B50-4658-888D-DF1F47198FB1}" presName="root" presStyleCnt="0">
        <dgm:presLayoutVars>
          <dgm:dir/>
          <dgm:resizeHandles val="exact"/>
        </dgm:presLayoutVars>
      </dgm:prSet>
      <dgm:spPr/>
    </dgm:pt>
    <dgm:pt modelId="{C4404118-CFCE-4F93-9ACF-F80AE9D68884}" type="pres">
      <dgm:prSet presAssocID="{0D3681BA-9CE1-478C-A2CE-434414946F86}" presName="compNode" presStyleCnt="0"/>
      <dgm:spPr/>
    </dgm:pt>
    <dgm:pt modelId="{ED3F8FBF-3DA7-4906-A625-AD1DEB018377}" type="pres">
      <dgm:prSet presAssocID="{0D3681BA-9CE1-478C-A2CE-434414946F86}" presName="bgRect" presStyleLbl="bgShp" presStyleIdx="0" presStyleCnt="1" custScaleY="296990"/>
      <dgm:spPr/>
    </dgm:pt>
    <dgm:pt modelId="{AD050A83-D2A3-495B-9D7B-1B51BB0F4538}" type="pres">
      <dgm:prSet presAssocID="{0D3681BA-9CE1-478C-A2CE-434414946F86}" presName="iconRect" presStyleLbl="node1" presStyleIdx="0" presStyleCnt="1" custLinFactNeighborX="-47151" custLinFactNeighborY="-199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46E2DDE4-0004-4E59-9853-61F66467769D}" type="pres">
      <dgm:prSet presAssocID="{0D3681BA-9CE1-478C-A2CE-434414946F86}" presName="spaceRect" presStyleCnt="0"/>
      <dgm:spPr/>
    </dgm:pt>
    <dgm:pt modelId="{F7CB9534-3DCB-4277-A75F-F06B9D5D7CCF}" type="pres">
      <dgm:prSet presAssocID="{0D3681BA-9CE1-478C-A2CE-434414946F86}" presName="parTx" presStyleLbl="revTx" presStyleIdx="0" presStyleCnt="1" custScaleX="134182" custLinFactNeighborX="-13538" custLinFactNeighborY="-20910">
        <dgm:presLayoutVars>
          <dgm:chMax val="0"/>
          <dgm:chPref val="0"/>
        </dgm:presLayoutVars>
      </dgm:prSet>
      <dgm:spPr/>
    </dgm:pt>
  </dgm:ptLst>
  <dgm:cxnLst>
    <dgm:cxn modelId="{DA09D706-68FC-9244-906D-236380737D42}" type="presOf" srcId="{EF40A830-7B50-4658-888D-DF1F47198FB1}" destId="{712E40CA-1ACB-48A4-853F-D26C6A828E09}" srcOrd="0" destOrd="0" presId="urn:microsoft.com/office/officeart/2018/2/layout/IconVerticalSolidList"/>
    <dgm:cxn modelId="{E2765D5A-FC09-EC4A-9D12-99BF0541D9AA}" type="presOf" srcId="{0D3681BA-9CE1-478C-A2CE-434414946F86}" destId="{F7CB9534-3DCB-4277-A75F-F06B9D5D7CCF}" srcOrd="0" destOrd="0" presId="urn:microsoft.com/office/officeart/2018/2/layout/IconVerticalSolidList"/>
    <dgm:cxn modelId="{F763F26A-BE9E-4621-88F8-5AE6158BDF25}" srcId="{EF40A830-7B50-4658-888D-DF1F47198FB1}" destId="{0D3681BA-9CE1-478C-A2CE-434414946F86}" srcOrd="0" destOrd="0" parTransId="{BAF2F1E8-58D1-4FB2-B531-135865BEBB6C}" sibTransId="{9904CA81-692B-47EF-BDA4-EB78E39BBFC4}"/>
    <dgm:cxn modelId="{04FE64DF-5898-0D45-ADA7-617E0253FFCF}" type="presParOf" srcId="{712E40CA-1ACB-48A4-853F-D26C6A828E09}" destId="{C4404118-CFCE-4F93-9ACF-F80AE9D68884}" srcOrd="0" destOrd="0" presId="urn:microsoft.com/office/officeart/2018/2/layout/IconVerticalSolidList"/>
    <dgm:cxn modelId="{A8ADFF59-5159-FC41-8CE3-5852D44374E8}" type="presParOf" srcId="{C4404118-CFCE-4F93-9ACF-F80AE9D68884}" destId="{ED3F8FBF-3DA7-4906-A625-AD1DEB018377}" srcOrd="0" destOrd="0" presId="urn:microsoft.com/office/officeart/2018/2/layout/IconVerticalSolidList"/>
    <dgm:cxn modelId="{C13AF18C-A126-2748-8D67-614C466587C0}" type="presParOf" srcId="{C4404118-CFCE-4F93-9ACF-F80AE9D68884}" destId="{AD050A83-D2A3-495B-9D7B-1B51BB0F4538}" srcOrd="1" destOrd="0" presId="urn:microsoft.com/office/officeart/2018/2/layout/IconVerticalSolidList"/>
    <dgm:cxn modelId="{DA28F7E6-AA89-8446-A42C-5E30FA2293C4}" type="presParOf" srcId="{C4404118-CFCE-4F93-9ACF-F80AE9D68884}" destId="{46E2DDE4-0004-4E59-9853-61F66467769D}" srcOrd="2" destOrd="0" presId="urn:microsoft.com/office/officeart/2018/2/layout/IconVerticalSolidList"/>
    <dgm:cxn modelId="{1A884237-FABC-A145-9471-1BF22747BE31}" type="presParOf" srcId="{C4404118-CFCE-4F93-9ACF-F80AE9D68884}" destId="{F7CB9534-3DCB-4277-A75F-F06B9D5D7CC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2AEFFF-2746-4298-AD85-92AE134696D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AFFA2F9-8A0E-4090-A7F2-22012E0EB44F}">
      <dgm:prSet/>
      <dgm:spPr/>
      <dgm:t>
        <a:bodyPr/>
        <a:lstStyle/>
        <a:p>
          <a:r>
            <a:rPr lang="en-US"/>
            <a:t>Input </a:t>
          </a:r>
        </a:p>
      </dgm:t>
    </dgm:pt>
    <dgm:pt modelId="{0B87DE57-5AA1-4138-91BF-248D19A8C1BB}" type="parTrans" cxnId="{0D846736-5D6D-4A41-81F0-042DA168DD18}">
      <dgm:prSet/>
      <dgm:spPr/>
      <dgm:t>
        <a:bodyPr/>
        <a:lstStyle/>
        <a:p>
          <a:endParaRPr lang="en-US"/>
        </a:p>
      </dgm:t>
    </dgm:pt>
    <dgm:pt modelId="{9DD32A5B-FEF6-4956-A846-D43A4F670082}" type="sibTrans" cxnId="{0D846736-5D6D-4A41-81F0-042DA168DD18}">
      <dgm:prSet/>
      <dgm:spPr/>
      <dgm:t>
        <a:bodyPr/>
        <a:lstStyle/>
        <a:p>
          <a:endParaRPr lang="en-US"/>
        </a:p>
      </dgm:t>
    </dgm:pt>
    <dgm:pt modelId="{5250E2CE-36D3-4CB0-BEA5-C96A825A5FF9}">
      <dgm:prSet/>
      <dgm:spPr/>
      <dgm:t>
        <a:bodyPr/>
        <a:lstStyle/>
        <a:p>
          <a:r>
            <a:rPr lang="en-US" dirty="0"/>
            <a:t>Upload Text File (.txt, .pdf)</a:t>
          </a:r>
        </a:p>
      </dgm:t>
    </dgm:pt>
    <dgm:pt modelId="{17113BE1-291A-4D83-BC64-A06F5E31C67E}" type="parTrans" cxnId="{BB3421E8-04A5-4E6E-8B7D-EB44959C902D}">
      <dgm:prSet/>
      <dgm:spPr/>
      <dgm:t>
        <a:bodyPr/>
        <a:lstStyle/>
        <a:p>
          <a:endParaRPr lang="en-US"/>
        </a:p>
      </dgm:t>
    </dgm:pt>
    <dgm:pt modelId="{F0E44142-B4C8-4C6A-B690-6B3B91A78BAE}" type="sibTrans" cxnId="{BB3421E8-04A5-4E6E-8B7D-EB44959C902D}">
      <dgm:prSet/>
      <dgm:spPr/>
      <dgm:t>
        <a:bodyPr/>
        <a:lstStyle/>
        <a:p>
          <a:endParaRPr lang="en-US"/>
        </a:p>
      </dgm:t>
    </dgm:pt>
    <dgm:pt modelId="{39D94FC2-2F93-443A-B4EF-D6D8F45BC89F}">
      <dgm:prSet/>
      <dgm:spPr/>
      <dgm:t>
        <a:bodyPr/>
        <a:lstStyle/>
        <a:p>
          <a:r>
            <a:rPr lang="en-US" dirty="0"/>
            <a:t>Paste an URL</a:t>
          </a:r>
        </a:p>
      </dgm:t>
    </dgm:pt>
    <dgm:pt modelId="{8834A177-85A7-4916-B62C-C27A25B09910}" type="parTrans" cxnId="{2155F3AF-5B1A-44BD-9DA0-6776885AD488}">
      <dgm:prSet/>
      <dgm:spPr/>
      <dgm:t>
        <a:bodyPr/>
        <a:lstStyle/>
        <a:p>
          <a:endParaRPr lang="en-US"/>
        </a:p>
      </dgm:t>
    </dgm:pt>
    <dgm:pt modelId="{9102A385-3AFD-4847-8F91-247947EE09AF}" type="sibTrans" cxnId="{2155F3AF-5B1A-44BD-9DA0-6776885AD488}">
      <dgm:prSet/>
      <dgm:spPr/>
      <dgm:t>
        <a:bodyPr/>
        <a:lstStyle/>
        <a:p>
          <a:endParaRPr lang="en-US"/>
        </a:p>
      </dgm:t>
    </dgm:pt>
    <dgm:pt modelId="{0B0FCC47-6364-48C4-9FFC-35A9E56F572B}">
      <dgm:prSet/>
      <dgm:spPr/>
      <dgm:t>
        <a:bodyPr/>
        <a:lstStyle/>
        <a:p>
          <a:r>
            <a:rPr lang="en-US"/>
            <a:t>Paste A block of Text</a:t>
          </a:r>
        </a:p>
      </dgm:t>
    </dgm:pt>
    <dgm:pt modelId="{551C626A-EDF8-4BB6-B481-1BA8CFB614FD}" type="parTrans" cxnId="{FBBDE84A-F524-4E6F-B507-DBD41D060A96}">
      <dgm:prSet/>
      <dgm:spPr/>
      <dgm:t>
        <a:bodyPr/>
        <a:lstStyle/>
        <a:p>
          <a:endParaRPr lang="en-US"/>
        </a:p>
      </dgm:t>
    </dgm:pt>
    <dgm:pt modelId="{15820A32-305A-4658-B8BD-2999B2870F4B}" type="sibTrans" cxnId="{FBBDE84A-F524-4E6F-B507-DBD41D060A96}">
      <dgm:prSet/>
      <dgm:spPr/>
      <dgm:t>
        <a:bodyPr/>
        <a:lstStyle/>
        <a:p>
          <a:endParaRPr lang="en-US"/>
        </a:p>
      </dgm:t>
    </dgm:pt>
    <dgm:pt modelId="{0826C6E5-002B-4A40-9894-AF1712472077}">
      <dgm:prSet/>
      <dgm:spPr/>
      <dgm:t>
        <a:bodyPr/>
        <a:lstStyle/>
        <a:p>
          <a:r>
            <a:rPr lang="en-US" dirty="0"/>
            <a:t>Specify Summary Size (1/3/5 mins, no. of sentences)</a:t>
          </a:r>
        </a:p>
      </dgm:t>
    </dgm:pt>
    <dgm:pt modelId="{7FF4A6BC-629C-45AD-80FD-4BA1D058E881}" type="parTrans" cxnId="{91812894-CCD0-47D5-B92D-8A1201EDF667}">
      <dgm:prSet/>
      <dgm:spPr/>
      <dgm:t>
        <a:bodyPr/>
        <a:lstStyle/>
        <a:p>
          <a:endParaRPr lang="en-US"/>
        </a:p>
      </dgm:t>
    </dgm:pt>
    <dgm:pt modelId="{4E972F1D-15C5-4424-8011-D7AF31AB9538}" type="sibTrans" cxnId="{91812894-CCD0-47D5-B92D-8A1201EDF667}">
      <dgm:prSet/>
      <dgm:spPr/>
      <dgm:t>
        <a:bodyPr/>
        <a:lstStyle/>
        <a:p>
          <a:endParaRPr lang="en-US"/>
        </a:p>
      </dgm:t>
    </dgm:pt>
    <dgm:pt modelId="{FF6D575F-32DC-4594-94E7-E3392F446336}">
      <dgm:prSet/>
      <dgm:spPr/>
      <dgm:t>
        <a:bodyPr/>
        <a:lstStyle/>
        <a:p>
          <a:r>
            <a:rPr lang="en-US"/>
            <a:t>Select Summarization Methods</a:t>
          </a:r>
        </a:p>
      </dgm:t>
    </dgm:pt>
    <dgm:pt modelId="{0072B4DB-15AB-413C-B6E1-6E15FB9426E6}" type="parTrans" cxnId="{540A0244-5ACE-4961-AD5C-E9E5D7A27BA4}">
      <dgm:prSet/>
      <dgm:spPr/>
      <dgm:t>
        <a:bodyPr/>
        <a:lstStyle/>
        <a:p>
          <a:endParaRPr lang="en-US"/>
        </a:p>
      </dgm:t>
    </dgm:pt>
    <dgm:pt modelId="{DEEEBA81-B3F0-4472-985A-F043B728EC26}" type="sibTrans" cxnId="{540A0244-5ACE-4961-AD5C-E9E5D7A27BA4}">
      <dgm:prSet/>
      <dgm:spPr/>
      <dgm:t>
        <a:bodyPr/>
        <a:lstStyle/>
        <a:p>
          <a:endParaRPr lang="en-US"/>
        </a:p>
      </dgm:t>
    </dgm:pt>
    <dgm:pt modelId="{AEAF179B-0CED-45FA-A64F-0E423156A8F6}">
      <dgm:prSet/>
      <dgm:spPr/>
      <dgm:t>
        <a:bodyPr/>
        <a:lstStyle/>
        <a:p>
          <a:r>
            <a:rPr lang="en-US"/>
            <a:t>Output</a:t>
          </a:r>
        </a:p>
      </dgm:t>
    </dgm:pt>
    <dgm:pt modelId="{96B8589A-B1B8-4A91-AECD-04BE6A7A359C}" type="parTrans" cxnId="{CED390F1-5852-452A-8A06-AF42FA6203D1}">
      <dgm:prSet/>
      <dgm:spPr/>
      <dgm:t>
        <a:bodyPr/>
        <a:lstStyle/>
        <a:p>
          <a:endParaRPr lang="en-US"/>
        </a:p>
      </dgm:t>
    </dgm:pt>
    <dgm:pt modelId="{CE7646F3-E005-4DEE-96F7-493080AC81A9}" type="sibTrans" cxnId="{CED390F1-5852-452A-8A06-AF42FA6203D1}">
      <dgm:prSet/>
      <dgm:spPr/>
      <dgm:t>
        <a:bodyPr/>
        <a:lstStyle/>
        <a:p>
          <a:endParaRPr lang="en-US"/>
        </a:p>
      </dgm:t>
    </dgm:pt>
    <dgm:pt modelId="{7FBE7198-6021-4131-8611-55DB8427A1C0}">
      <dgm:prSet/>
      <dgm:spPr/>
      <dgm:t>
        <a:bodyPr/>
        <a:lstStyle/>
        <a:p>
          <a:r>
            <a:rPr lang="en-US" dirty="0"/>
            <a:t>Summary </a:t>
          </a:r>
        </a:p>
      </dgm:t>
    </dgm:pt>
    <dgm:pt modelId="{ACBEF633-37B2-462D-A64E-36C56A6BBD93}" type="parTrans" cxnId="{4DF9BEA7-2863-4711-8625-AE2991652927}">
      <dgm:prSet/>
      <dgm:spPr/>
      <dgm:t>
        <a:bodyPr/>
        <a:lstStyle/>
        <a:p>
          <a:endParaRPr lang="en-US"/>
        </a:p>
      </dgm:t>
    </dgm:pt>
    <dgm:pt modelId="{A1092492-39A4-459C-9068-ACC1812AE88C}" type="sibTrans" cxnId="{4DF9BEA7-2863-4711-8625-AE2991652927}">
      <dgm:prSet/>
      <dgm:spPr/>
      <dgm:t>
        <a:bodyPr/>
        <a:lstStyle/>
        <a:p>
          <a:endParaRPr lang="en-US"/>
        </a:p>
      </dgm:t>
    </dgm:pt>
    <dgm:pt modelId="{8C0D5CBB-9698-F242-8BC3-7AD52FFAFDAB}" type="pres">
      <dgm:prSet presAssocID="{712AEFFF-2746-4298-AD85-92AE134696D3}" presName="linear" presStyleCnt="0">
        <dgm:presLayoutVars>
          <dgm:animLvl val="lvl"/>
          <dgm:resizeHandles val="exact"/>
        </dgm:presLayoutVars>
      </dgm:prSet>
      <dgm:spPr/>
    </dgm:pt>
    <dgm:pt modelId="{DAFBC020-E211-4C4B-A016-B21ABF7A9396}" type="pres">
      <dgm:prSet presAssocID="{1AFFA2F9-8A0E-4090-A7F2-22012E0EB44F}" presName="parentText" presStyleLbl="node1" presStyleIdx="0" presStyleCnt="2">
        <dgm:presLayoutVars>
          <dgm:chMax val="0"/>
          <dgm:bulletEnabled val="1"/>
        </dgm:presLayoutVars>
      </dgm:prSet>
      <dgm:spPr/>
    </dgm:pt>
    <dgm:pt modelId="{FC6F9F21-2469-574E-BF26-3A885F3E42A9}" type="pres">
      <dgm:prSet presAssocID="{1AFFA2F9-8A0E-4090-A7F2-22012E0EB44F}" presName="childText" presStyleLbl="revTx" presStyleIdx="0" presStyleCnt="2">
        <dgm:presLayoutVars>
          <dgm:bulletEnabled val="1"/>
        </dgm:presLayoutVars>
      </dgm:prSet>
      <dgm:spPr/>
    </dgm:pt>
    <dgm:pt modelId="{58E3AC1F-5AED-E047-8F5F-94901F3E9DAC}" type="pres">
      <dgm:prSet presAssocID="{AEAF179B-0CED-45FA-A64F-0E423156A8F6}" presName="parentText" presStyleLbl="node1" presStyleIdx="1" presStyleCnt="2">
        <dgm:presLayoutVars>
          <dgm:chMax val="0"/>
          <dgm:bulletEnabled val="1"/>
        </dgm:presLayoutVars>
      </dgm:prSet>
      <dgm:spPr/>
    </dgm:pt>
    <dgm:pt modelId="{A735F9C8-2797-554C-9BC4-6C77798CDD03}" type="pres">
      <dgm:prSet presAssocID="{AEAF179B-0CED-45FA-A64F-0E423156A8F6}" presName="childText" presStyleLbl="revTx" presStyleIdx="1" presStyleCnt="2">
        <dgm:presLayoutVars>
          <dgm:bulletEnabled val="1"/>
        </dgm:presLayoutVars>
      </dgm:prSet>
      <dgm:spPr/>
    </dgm:pt>
  </dgm:ptLst>
  <dgm:cxnLst>
    <dgm:cxn modelId="{6DCF8C15-6C79-9347-A42F-BCD19E95DE80}" type="presOf" srcId="{AEAF179B-0CED-45FA-A64F-0E423156A8F6}" destId="{58E3AC1F-5AED-E047-8F5F-94901F3E9DAC}" srcOrd="0" destOrd="0" presId="urn:microsoft.com/office/officeart/2005/8/layout/vList2"/>
    <dgm:cxn modelId="{F4B82F31-AD58-ED44-8B28-6DCADA65F092}" type="presOf" srcId="{FF6D575F-32DC-4594-94E7-E3392F446336}" destId="{FC6F9F21-2469-574E-BF26-3A885F3E42A9}" srcOrd="0" destOrd="4" presId="urn:microsoft.com/office/officeart/2005/8/layout/vList2"/>
    <dgm:cxn modelId="{0D846736-5D6D-4A41-81F0-042DA168DD18}" srcId="{712AEFFF-2746-4298-AD85-92AE134696D3}" destId="{1AFFA2F9-8A0E-4090-A7F2-22012E0EB44F}" srcOrd="0" destOrd="0" parTransId="{0B87DE57-5AA1-4138-91BF-248D19A8C1BB}" sibTransId="{9DD32A5B-FEF6-4956-A846-D43A4F670082}"/>
    <dgm:cxn modelId="{540A0244-5ACE-4961-AD5C-E9E5D7A27BA4}" srcId="{1AFFA2F9-8A0E-4090-A7F2-22012E0EB44F}" destId="{FF6D575F-32DC-4594-94E7-E3392F446336}" srcOrd="4" destOrd="0" parTransId="{0072B4DB-15AB-413C-B6E1-6E15FB9426E6}" sibTransId="{DEEEBA81-B3F0-4472-985A-F043B728EC26}"/>
    <dgm:cxn modelId="{A7844D45-9DD5-6843-82A1-541F30928F64}" type="presOf" srcId="{39D94FC2-2F93-443A-B4EF-D6D8F45BC89F}" destId="{FC6F9F21-2469-574E-BF26-3A885F3E42A9}" srcOrd="0" destOrd="1" presId="urn:microsoft.com/office/officeart/2005/8/layout/vList2"/>
    <dgm:cxn modelId="{FBBDE84A-F524-4E6F-B507-DBD41D060A96}" srcId="{1AFFA2F9-8A0E-4090-A7F2-22012E0EB44F}" destId="{0B0FCC47-6364-48C4-9FFC-35A9E56F572B}" srcOrd="2" destOrd="0" parTransId="{551C626A-EDF8-4BB6-B481-1BA8CFB614FD}" sibTransId="{15820A32-305A-4658-B8BD-2999B2870F4B}"/>
    <dgm:cxn modelId="{D1258D53-63BD-D64E-BB3B-3B49C66AE8AE}" type="presOf" srcId="{1AFFA2F9-8A0E-4090-A7F2-22012E0EB44F}" destId="{DAFBC020-E211-4C4B-A016-B21ABF7A9396}" srcOrd="0" destOrd="0" presId="urn:microsoft.com/office/officeart/2005/8/layout/vList2"/>
    <dgm:cxn modelId="{672F3759-C24B-CB47-B962-255107EDE459}" type="presOf" srcId="{0B0FCC47-6364-48C4-9FFC-35A9E56F572B}" destId="{FC6F9F21-2469-574E-BF26-3A885F3E42A9}" srcOrd="0" destOrd="2" presId="urn:microsoft.com/office/officeart/2005/8/layout/vList2"/>
    <dgm:cxn modelId="{CE3CF363-7D33-AD45-BF30-08B00AE71DBE}" type="presOf" srcId="{712AEFFF-2746-4298-AD85-92AE134696D3}" destId="{8C0D5CBB-9698-F242-8BC3-7AD52FFAFDAB}" srcOrd="0" destOrd="0" presId="urn:microsoft.com/office/officeart/2005/8/layout/vList2"/>
    <dgm:cxn modelId="{747B8882-6455-0240-873A-07ED02F15F59}" type="presOf" srcId="{5250E2CE-36D3-4CB0-BEA5-C96A825A5FF9}" destId="{FC6F9F21-2469-574E-BF26-3A885F3E42A9}" srcOrd="0" destOrd="0" presId="urn:microsoft.com/office/officeart/2005/8/layout/vList2"/>
    <dgm:cxn modelId="{FDCC5487-FE36-F34E-83A4-17C3F74D8894}" type="presOf" srcId="{7FBE7198-6021-4131-8611-55DB8427A1C0}" destId="{A735F9C8-2797-554C-9BC4-6C77798CDD03}" srcOrd="0" destOrd="0" presId="urn:microsoft.com/office/officeart/2005/8/layout/vList2"/>
    <dgm:cxn modelId="{91812894-CCD0-47D5-B92D-8A1201EDF667}" srcId="{1AFFA2F9-8A0E-4090-A7F2-22012E0EB44F}" destId="{0826C6E5-002B-4A40-9894-AF1712472077}" srcOrd="3" destOrd="0" parTransId="{7FF4A6BC-629C-45AD-80FD-4BA1D058E881}" sibTransId="{4E972F1D-15C5-4424-8011-D7AF31AB9538}"/>
    <dgm:cxn modelId="{4DF9BEA7-2863-4711-8625-AE2991652927}" srcId="{AEAF179B-0CED-45FA-A64F-0E423156A8F6}" destId="{7FBE7198-6021-4131-8611-55DB8427A1C0}" srcOrd="0" destOrd="0" parTransId="{ACBEF633-37B2-462D-A64E-36C56A6BBD93}" sibTransId="{A1092492-39A4-459C-9068-ACC1812AE88C}"/>
    <dgm:cxn modelId="{2155F3AF-5B1A-44BD-9DA0-6776885AD488}" srcId="{1AFFA2F9-8A0E-4090-A7F2-22012E0EB44F}" destId="{39D94FC2-2F93-443A-B4EF-D6D8F45BC89F}" srcOrd="1" destOrd="0" parTransId="{8834A177-85A7-4916-B62C-C27A25B09910}" sibTransId="{9102A385-3AFD-4847-8F91-247947EE09AF}"/>
    <dgm:cxn modelId="{BB3421E8-04A5-4E6E-8B7D-EB44959C902D}" srcId="{1AFFA2F9-8A0E-4090-A7F2-22012E0EB44F}" destId="{5250E2CE-36D3-4CB0-BEA5-C96A825A5FF9}" srcOrd="0" destOrd="0" parTransId="{17113BE1-291A-4D83-BC64-A06F5E31C67E}" sibTransId="{F0E44142-B4C8-4C6A-B690-6B3B91A78BAE}"/>
    <dgm:cxn modelId="{CED390F1-5852-452A-8A06-AF42FA6203D1}" srcId="{712AEFFF-2746-4298-AD85-92AE134696D3}" destId="{AEAF179B-0CED-45FA-A64F-0E423156A8F6}" srcOrd="1" destOrd="0" parTransId="{96B8589A-B1B8-4A91-AECD-04BE6A7A359C}" sibTransId="{CE7646F3-E005-4DEE-96F7-493080AC81A9}"/>
    <dgm:cxn modelId="{148ACFF1-8C8E-784B-9318-1DC6920F25DB}" type="presOf" srcId="{0826C6E5-002B-4A40-9894-AF1712472077}" destId="{FC6F9F21-2469-574E-BF26-3A885F3E42A9}" srcOrd="0" destOrd="3" presId="urn:microsoft.com/office/officeart/2005/8/layout/vList2"/>
    <dgm:cxn modelId="{ADB4A8B3-0C55-BB41-8AF1-62FD6D3C57C6}" type="presParOf" srcId="{8C0D5CBB-9698-F242-8BC3-7AD52FFAFDAB}" destId="{DAFBC020-E211-4C4B-A016-B21ABF7A9396}" srcOrd="0" destOrd="0" presId="urn:microsoft.com/office/officeart/2005/8/layout/vList2"/>
    <dgm:cxn modelId="{D1037F63-C4BC-B841-BCFB-8C4A36E15246}" type="presParOf" srcId="{8C0D5CBB-9698-F242-8BC3-7AD52FFAFDAB}" destId="{FC6F9F21-2469-574E-BF26-3A885F3E42A9}" srcOrd="1" destOrd="0" presId="urn:microsoft.com/office/officeart/2005/8/layout/vList2"/>
    <dgm:cxn modelId="{29D21042-873D-A441-B9A8-E26AEABD01FA}" type="presParOf" srcId="{8C0D5CBB-9698-F242-8BC3-7AD52FFAFDAB}" destId="{58E3AC1F-5AED-E047-8F5F-94901F3E9DAC}" srcOrd="2" destOrd="0" presId="urn:microsoft.com/office/officeart/2005/8/layout/vList2"/>
    <dgm:cxn modelId="{36FB164C-6CDD-364C-B626-058FF82111E0}" type="presParOf" srcId="{8C0D5CBB-9698-F242-8BC3-7AD52FFAFDAB}" destId="{A735F9C8-2797-554C-9BC4-6C77798CDD0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BF7255-BA4D-0C4E-8F4E-96AD1CE4A370}"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GB"/>
        </a:p>
      </dgm:t>
    </dgm:pt>
    <dgm:pt modelId="{852343D5-2AE5-2A49-8BCE-78C46F1F90CA}">
      <dgm:prSet phldrT="[Text]" custT="1"/>
      <dgm:spPr/>
      <dgm:t>
        <a:bodyPr/>
        <a:lstStyle/>
        <a:p>
          <a:r>
            <a:rPr lang="en-GB" sz="2400" dirty="0"/>
            <a:t>Text</a:t>
          </a:r>
        </a:p>
      </dgm:t>
    </dgm:pt>
    <dgm:pt modelId="{5A6E9711-28B9-7D46-B3A0-1720D12C2142}" type="parTrans" cxnId="{64F4180C-566F-294D-9CD6-08DB257D12E5}">
      <dgm:prSet/>
      <dgm:spPr/>
      <dgm:t>
        <a:bodyPr/>
        <a:lstStyle/>
        <a:p>
          <a:endParaRPr lang="en-GB" sz="2400"/>
        </a:p>
      </dgm:t>
    </dgm:pt>
    <dgm:pt modelId="{F275FBA0-EA6B-054E-A2B6-1B8C29B28215}" type="sibTrans" cxnId="{64F4180C-566F-294D-9CD6-08DB257D12E5}">
      <dgm:prSet custT="1"/>
      <dgm:spPr/>
      <dgm:t>
        <a:bodyPr/>
        <a:lstStyle/>
        <a:p>
          <a:endParaRPr lang="en-GB" sz="2400"/>
        </a:p>
      </dgm:t>
    </dgm:pt>
    <dgm:pt modelId="{EF054AB8-DB4C-4341-8CC2-F70C9E732002}">
      <dgm:prSet phldrT="[Text]" custT="1"/>
      <dgm:spPr/>
      <dgm:t>
        <a:bodyPr/>
        <a:lstStyle/>
        <a:p>
          <a:r>
            <a:rPr lang="en-GB" sz="2400" dirty="0"/>
            <a:t>Sentences</a:t>
          </a:r>
        </a:p>
        <a:p>
          <a:r>
            <a:rPr lang="en-GB" sz="2400" dirty="0"/>
            <a:t>(*cleaning)</a:t>
          </a:r>
        </a:p>
      </dgm:t>
    </dgm:pt>
    <dgm:pt modelId="{237C804E-38EC-8F44-A02D-77D160831C20}" type="parTrans" cxnId="{F3248A29-509E-5243-B07A-7847A0CB1C6C}">
      <dgm:prSet/>
      <dgm:spPr/>
      <dgm:t>
        <a:bodyPr/>
        <a:lstStyle/>
        <a:p>
          <a:endParaRPr lang="en-GB" sz="2400"/>
        </a:p>
      </dgm:t>
    </dgm:pt>
    <dgm:pt modelId="{6B7C6D05-6A0A-454A-A504-50FD99900559}" type="sibTrans" cxnId="{F3248A29-509E-5243-B07A-7847A0CB1C6C}">
      <dgm:prSet custT="1"/>
      <dgm:spPr/>
      <dgm:t>
        <a:bodyPr/>
        <a:lstStyle/>
        <a:p>
          <a:endParaRPr lang="en-GB" sz="2400"/>
        </a:p>
      </dgm:t>
    </dgm:pt>
    <dgm:pt modelId="{B2287F9A-C161-0644-9FD9-646797697E0F}">
      <dgm:prSet phldrT="[Text]" custT="1"/>
      <dgm:spPr/>
      <dgm:t>
        <a:bodyPr/>
        <a:lstStyle/>
        <a:p>
          <a:r>
            <a:rPr lang="en-GB" sz="2400" dirty="0"/>
            <a:t>Sentence Vectors</a:t>
          </a:r>
        </a:p>
      </dgm:t>
    </dgm:pt>
    <dgm:pt modelId="{47DAF084-C34B-9545-83EF-8B8281A5A822}" type="parTrans" cxnId="{B2405466-3BBC-1F43-B682-78B9150B3A4C}">
      <dgm:prSet/>
      <dgm:spPr/>
      <dgm:t>
        <a:bodyPr/>
        <a:lstStyle/>
        <a:p>
          <a:endParaRPr lang="en-GB" sz="2400"/>
        </a:p>
      </dgm:t>
    </dgm:pt>
    <dgm:pt modelId="{FF6FC123-A7B0-824F-85D3-41336CF0FD7C}" type="sibTrans" cxnId="{B2405466-3BBC-1F43-B682-78B9150B3A4C}">
      <dgm:prSet custT="1"/>
      <dgm:spPr/>
      <dgm:t>
        <a:bodyPr/>
        <a:lstStyle/>
        <a:p>
          <a:endParaRPr lang="en-GB" sz="2400"/>
        </a:p>
      </dgm:t>
    </dgm:pt>
    <dgm:pt modelId="{94E428BB-28D6-D84A-908B-264F305746E8}">
      <dgm:prSet phldrT="[Text]" custT="1"/>
      <dgm:spPr/>
      <dgm:t>
        <a:bodyPr/>
        <a:lstStyle/>
        <a:p>
          <a:r>
            <a:rPr lang="en-GB" sz="2400" dirty="0">
              <a:solidFill>
                <a:srgbClr val="FFFF00"/>
              </a:solidFill>
            </a:rPr>
            <a:t>Similarity Matrix</a:t>
          </a:r>
        </a:p>
      </dgm:t>
    </dgm:pt>
    <dgm:pt modelId="{B7760597-8F86-264A-BD0A-65AF764B6EE3}" type="parTrans" cxnId="{2F5B3F60-9EA1-6E43-B434-888791993EBA}">
      <dgm:prSet/>
      <dgm:spPr/>
      <dgm:t>
        <a:bodyPr/>
        <a:lstStyle/>
        <a:p>
          <a:endParaRPr lang="en-GB" sz="2400"/>
        </a:p>
      </dgm:t>
    </dgm:pt>
    <dgm:pt modelId="{9F160646-3511-224F-A9BF-D136F190517B}" type="sibTrans" cxnId="{2F5B3F60-9EA1-6E43-B434-888791993EBA}">
      <dgm:prSet custT="1"/>
      <dgm:spPr/>
      <dgm:t>
        <a:bodyPr/>
        <a:lstStyle/>
        <a:p>
          <a:endParaRPr lang="en-GB" sz="2400"/>
        </a:p>
      </dgm:t>
    </dgm:pt>
    <dgm:pt modelId="{08866EB3-46A7-A245-A654-C6D2D2DFDA55}">
      <dgm:prSet custT="1"/>
      <dgm:spPr/>
      <dgm:t>
        <a:bodyPr/>
        <a:lstStyle/>
        <a:p>
          <a:r>
            <a:rPr lang="en-GB" sz="2400" dirty="0">
              <a:solidFill>
                <a:srgbClr val="FFFF00"/>
              </a:solidFill>
            </a:rPr>
            <a:t>Graph</a:t>
          </a:r>
        </a:p>
      </dgm:t>
    </dgm:pt>
    <dgm:pt modelId="{9D3735F9-0844-3742-811C-3B6FA222042B}" type="parTrans" cxnId="{6E037BE8-D9EB-2341-8258-693220A42261}">
      <dgm:prSet/>
      <dgm:spPr/>
      <dgm:t>
        <a:bodyPr/>
        <a:lstStyle/>
        <a:p>
          <a:endParaRPr lang="en-GB" sz="2400"/>
        </a:p>
      </dgm:t>
    </dgm:pt>
    <dgm:pt modelId="{601AFF17-6470-DD48-9420-80328B3C6248}" type="sibTrans" cxnId="{6E037BE8-D9EB-2341-8258-693220A42261}">
      <dgm:prSet custT="1"/>
      <dgm:spPr/>
      <dgm:t>
        <a:bodyPr/>
        <a:lstStyle/>
        <a:p>
          <a:endParaRPr lang="en-GB" sz="2400"/>
        </a:p>
      </dgm:t>
    </dgm:pt>
    <dgm:pt modelId="{7FD5049E-92A1-3747-889D-B14881A1F888}">
      <dgm:prSet phldrT="[Text]" custT="1"/>
      <dgm:spPr/>
      <dgm:t>
        <a:bodyPr/>
        <a:lstStyle/>
        <a:p>
          <a:r>
            <a:rPr lang="en-GB" sz="2400" dirty="0">
              <a:solidFill>
                <a:srgbClr val="FFFF00"/>
              </a:solidFill>
            </a:rPr>
            <a:t>Scoring</a:t>
          </a:r>
        </a:p>
      </dgm:t>
    </dgm:pt>
    <dgm:pt modelId="{0EB7E4A2-6DEC-E944-8837-C3A835740C3C}" type="parTrans" cxnId="{8380FB7B-EE8D-7D46-A8CB-856D6D10EA6F}">
      <dgm:prSet/>
      <dgm:spPr/>
      <dgm:t>
        <a:bodyPr/>
        <a:lstStyle/>
        <a:p>
          <a:endParaRPr lang="en-GB" sz="2400"/>
        </a:p>
      </dgm:t>
    </dgm:pt>
    <dgm:pt modelId="{102A1BA2-3466-7A41-BE7A-3BF830FB40DC}" type="sibTrans" cxnId="{8380FB7B-EE8D-7D46-A8CB-856D6D10EA6F}">
      <dgm:prSet custT="1"/>
      <dgm:spPr/>
      <dgm:t>
        <a:bodyPr/>
        <a:lstStyle/>
        <a:p>
          <a:endParaRPr lang="en-GB" sz="2400"/>
        </a:p>
      </dgm:t>
    </dgm:pt>
    <dgm:pt modelId="{6FA58BC2-F3CC-2D45-890A-FDED98D8F864}">
      <dgm:prSet phldrT="[Text]" custT="1"/>
      <dgm:spPr/>
      <dgm:t>
        <a:bodyPr/>
        <a:lstStyle/>
        <a:p>
          <a:r>
            <a:rPr lang="en-GB" sz="2400" dirty="0">
              <a:solidFill>
                <a:srgbClr val="FFFF00"/>
              </a:solidFill>
            </a:rPr>
            <a:t>Selection</a:t>
          </a:r>
        </a:p>
      </dgm:t>
    </dgm:pt>
    <dgm:pt modelId="{7ACD5EBF-18E3-5B42-ACEF-294C4AB54B39}" type="sibTrans" cxnId="{6B64DB73-AECB-7645-B792-BE3870F615CD}">
      <dgm:prSet/>
      <dgm:spPr/>
      <dgm:t>
        <a:bodyPr/>
        <a:lstStyle/>
        <a:p>
          <a:endParaRPr lang="en-GB" sz="2400"/>
        </a:p>
      </dgm:t>
    </dgm:pt>
    <dgm:pt modelId="{964A6881-53DB-2D48-86E3-0BBB4A21D36A}" type="parTrans" cxnId="{6B64DB73-AECB-7645-B792-BE3870F615CD}">
      <dgm:prSet/>
      <dgm:spPr/>
      <dgm:t>
        <a:bodyPr/>
        <a:lstStyle/>
        <a:p>
          <a:endParaRPr lang="en-GB" sz="2400"/>
        </a:p>
      </dgm:t>
    </dgm:pt>
    <dgm:pt modelId="{24AD277A-E12E-3140-AE19-FB07D591076A}" type="pres">
      <dgm:prSet presAssocID="{FBBF7255-BA4D-0C4E-8F4E-96AD1CE4A370}" presName="diagram" presStyleCnt="0">
        <dgm:presLayoutVars>
          <dgm:dir/>
          <dgm:resizeHandles val="exact"/>
        </dgm:presLayoutVars>
      </dgm:prSet>
      <dgm:spPr/>
    </dgm:pt>
    <dgm:pt modelId="{CAD033A2-65B2-C740-87D9-0A423B899EE3}" type="pres">
      <dgm:prSet presAssocID="{852343D5-2AE5-2A49-8BCE-78C46F1F90CA}" presName="node" presStyleLbl="node1" presStyleIdx="0" presStyleCnt="7" custLinFactNeighborX="-37788" custLinFactNeighborY="179">
        <dgm:presLayoutVars>
          <dgm:bulletEnabled val="1"/>
        </dgm:presLayoutVars>
      </dgm:prSet>
      <dgm:spPr/>
    </dgm:pt>
    <dgm:pt modelId="{1359D8AE-AE1E-1B4E-992F-842D030EE7FE}" type="pres">
      <dgm:prSet presAssocID="{F275FBA0-EA6B-054E-A2B6-1B8C29B28215}" presName="sibTrans" presStyleLbl="sibTrans2D1" presStyleIdx="0" presStyleCnt="6" custScaleX="185027" custLinFactNeighborX="8637" custLinFactNeighborY="4598"/>
      <dgm:spPr/>
    </dgm:pt>
    <dgm:pt modelId="{D833AB1C-5B46-934B-9615-57EE96313796}" type="pres">
      <dgm:prSet presAssocID="{F275FBA0-EA6B-054E-A2B6-1B8C29B28215}" presName="connectorText" presStyleLbl="sibTrans2D1" presStyleIdx="0" presStyleCnt="6"/>
      <dgm:spPr/>
    </dgm:pt>
    <dgm:pt modelId="{0E65AF11-AD82-9241-8DBC-CD35CE0B685C}" type="pres">
      <dgm:prSet presAssocID="{EF054AB8-DB4C-4341-8CC2-F70C9E732002}" presName="node" presStyleLbl="node1" presStyleIdx="1" presStyleCnt="7">
        <dgm:presLayoutVars>
          <dgm:bulletEnabled val="1"/>
        </dgm:presLayoutVars>
      </dgm:prSet>
      <dgm:spPr/>
    </dgm:pt>
    <dgm:pt modelId="{BC004B3B-DD49-1D4B-A170-663C2FB83DCF}" type="pres">
      <dgm:prSet presAssocID="{6B7C6D05-6A0A-454A-A504-50FD99900559}" presName="sibTrans" presStyleLbl="sibTrans2D1" presStyleIdx="1" presStyleCnt="6" custScaleX="170159"/>
      <dgm:spPr/>
    </dgm:pt>
    <dgm:pt modelId="{BDC77EC5-519F-CA4A-8A1F-6D734A51EBA5}" type="pres">
      <dgm:prSet presAssocID="{6B7C6D05-6A0A-454A-A504-50FD99900559}" presName="connectorText" presStyleLbl="sibTrans2D1" presStyleIdx="1" presStyleCnt="6"/>
      <dgm:spPr/>
    </dgm:pt>
    <dgm:pt modelId="{CF919303-282C-3642-BA32-8DC9DDE2133A}" type="pres">
      <dgm:prSet presAssocID="{B2287F9A-C161-0644-9FD9-646797697E0F}" presName="node" presStyleLbl="node1" presStyleIdx="2" presStyleCnt="7" custScaleX="101446" custLinFactNeighborX="42796" custLinFactNeighborY="-2703">
        <dgm:presLayoutVars>
          <dgm:bulletEnabled val="1"/>
        </dgm:presLayoutVars>
      </dgm:prSet>
      <dgm:spPr/>
    </dgm:pt>
    <dgm:pt modelId="{F176B803-F8FE-0641-A23F-5BFEBBB23A76}" type="pres">
      <dgm:prSet presAssocID="{FF6FC123-A7B0-824F-85D3-41336CF0FD7C}" presName="sibTrans" presStyleLbl="sibTrans2D1" presStyleIdx="2" presStyleCnt="6" custScaleX="190371" custLinFactNeighborX="875" custLinFactNeighborY="16393"/>
      <dgm:spPr/>
    </dgm:pt>
    <dgm:pt modelId="{978EB04E-CA40-604D-88CA-5EA07E56F4BD}" type="pres">
      <dgm:prSet presAssocID="{FF6FC123-A7B0-824F-85D3-41336CF0FD7C}" presName="connectorText" presStyleLbl="sibTrans2D1" presStyleIdx="2" presStyleCnt="6"/>
      <dgm:spPr/>
    </dgm:pt>
    <dgm:pt modelId="{98ECA7C3-F519-1749-BB99-61EB674B5659}" type="pres">
      <dgm:prSet presAssocID="{94E428BB-28D6-D84A-908B-264F305746E8}" presName="node" presStyleLbl="node1" presStyleIdx="3" presStyleCnt="7" custScaleX="101446" custLinFactNeighborX="42796" custLinFactNeighborY="-2703">
        <dgm:presLayoutVars>
          <dgm:bulletEnabled val="1"/>
        </dgm:presLayoutVars>
      </dgm:prSet>
      <dgm:spPr/>
    </dgm:pt>
    <dgm:pt modelId="{96C98C58-A78D-7646-BD07-19D63266D5C0}" type="pres">
      <dgm:prSet presAssocID="{9F160646-3511-224F-A9BF-D136F190517B}" presName="sibTrans" presStyleLbl="sibTrans2D1" presStyleIdx="3" presStyleCnt="6" custScaleX="170159" custLinFactNeighborX="-6086" custLinFactNeighborY="3589"/>
      <dgm:spPr/>
    </dgm:pt>
    <dgm:pt modelId="{FBD71234-7136-6E46-BF8F-2E30B228D376}" type="pres">
      <dgm:prSet presAssocID="{9F160646-3511-224F-A9BF-D136F190517B}" presName="connectorText" presStyleLbl="sibTrans2D1" presStyleIdx="3" presStyleCnt="6"/>
      <dgm:spPr/>
    </dgm:pt>
    <dgm:pt modelId="{F2F88A43-DF4A-0E40-9D3C-163E846DA7E1}" type="pres">
      <dgm:prSet presAssocID="{08866EB3-46A7-A245-A654-C6D2D2DFDA55}" presName="node" presStyleLbl="node1" presStyleIdx="4" presStyleCnt="7">
        <dgm:presLayoutVars>
          <dgm:bulletEnabled val="1"/>
        </dgm:presLayoutVars>
      </dgm:prSet>
      <dgm:spPr/>
    </dgm:pt>
    <dgm:pt modelId="{CE726457-C5BF-BA44-A4F2-832C4F15C412}" type="pres">
      <dgm:prSet presAssocID="{601AFF17-6470-DD48-9420-80328B3C6248}" presName="sibTrans" presStyleLbl="sibTrans2D1" presStyleIdx="4" presStyleCnt="6" custScaleX="185027"/>
      <dgm:spPr/>
    </dgm:pt>
    <dgm:pt modelId="{75ABEE48-5861-7F41-83FA-A70AEB21EC00}" type="pres">
      <dgm:prSet presAssocID="{601AFF17-6470-DD48-9420-80328B3C6248}" presName="connectorText" presStyleLbl="sibTrans2D1" presStyleIdx="4" presStyleCnt="6"/>
      <dgm:spPr/>
    </dgm:pt>
    <dgm:pt modelId="{923FBA2E-6939-7842-BBB4-4BB10915A908}" type="pres">
      <dgm:prSet presAssocID="{7FD5049E-92A1-3747-889D-B14881A1F888}" presName="node" presStyleLbl="node1" presStyleIdx="5" presStyleCnt="7" custLinFactNeighborX="-37788" custLinFactNeighborY="179">
        <dgm:presLayoutVars>
          <dgm:bulletEnabled val="1"/>
        </dgm:presLayoutVars>
      </dgm:prSet>
      <dgm:spPr/>
    </dgm:pt>
    <dgm:pt modelId="{97BBA371-2F4B-F243-9E29-FD94CE32F59F}" type="pres">
      <dgm:prSet presAssocID="{102A1BA2-3466-7A41-BE7A-3BF830FB40DC}" presName="sibTrans" presStyleLbl="sibTrans2D1" presStyleIdx="5" presStyleCnt="6" custScaleX="178188"/>
      <dgm:spPr/>
    </dgm:pt>
    <dgm:pt modelId="{FB16CC2E-2723-8242-BEC7-CF8366EDEFA5}" type="pres">
      <dgm:prSet presAssocID="{102A1BA2-3466-7A41-BE7A-3BF830FB40DC}" presName="connectorText" presStyleLbl="sibTrans2D1" presStyleIdx="5" presStyleCnt="6"/>
      <dgm:spPr/>
    </dgm:pt>
    <dgm:pt modelId="{EE3A9963-009D-514E-A208-025DE22259DA}" type="pres">
      <dgm:prSet presAssocID="{6FA58BC2-F3CC-2D45-890A-FDED98D8F864}" presName="node" presStyleLbl="node1" presStyleIdx="6" presStyleCnt="7" custLinFactNeighborX="-37788" custLinFactNeighborY="179">
        <dgm:presLayoutVars>
          <dgm:bulletEnabled val="1"/>
        </dgm:presLayoutVars>
      </dgm:prSet>
      <dgm:spPr/>
    </dgm:pt>
  </dgm:ptLst>
  <dgm:cxnLst>
    <dgm:cxn modelId="{E81E9B05-D166-DE40-95A3-6A2265AF9113}" type="presOf" srcId="{B2287F9A-C161-0644-9FD9-646797697E0F}" destId="{CF919303-282C-3642-BA32-8DC9DDE2133A}" srcOrd="0" destOrd="0" presId="urn:microsoft.com/office/officeart/2005/8/layout/process5"/>
    <dgm:cxn modelId="{64F4180C-566F-294D-9CD6-08DB257D12E5}" srcId="{FBBF7255-BA4D-0C4E-8F4E-96AD1CE4A370}" destId="{852343D5-2AE5-2A49-8BCE-78C46F1F90CA}" srcOrd="0" destOrd="0" parTransId="{5A6E9711-28B9-7D46-B3A0-1720D12C2142}" sibTransId="{F275FBA0-EA6B-054E-A2B6-1B8C29B28215}"/>
    <dgm:cxn modelId="{84D64B0D-2BD2-3841-BACB-4C1920ECA6AC}" type="presOf" srcId="{6FA58BC2-F3CC-2D45-890A-FDED98D8F864}" destId="{EE3A9963-009D-514E-A208-025DE22259DA}" srcOrd="0" destOrd="0" presId="urn:microsoft.com/office/officeart/2005/8/layout/process5"/>
    <dgm:cxn modelId="{18AC5228-2D47-464F-8C90-CEA60F18F0C6}" type="presOf" srcId="{F275FBA0-EA6B-054E-A2B6-1B8C29B28215}" destId="{1359D8AE-AE1E-1B4E-992F-842D030EE7FE}" srcOrd="0" destOrd="0" presId="urn:microsoft.com/office/officeart/2005/8/layout/process5"/>
    <dgm:cxn modelId="{F3248A29-509E-5243-B07A-7847A0CB1C6C}" srcId="{FBBF7255-BA4D-0C4E-8F4E-96AD1CE4A370}" destId="{EF054AB8-DB4C-4341-8CC2-F70C9E732002}" srcOrd="1" destOrd="0" parTransId="{237C804E-38EC-8F44-A02D-77D160831C20}" sibTransId="{6B7C6D05-6A0A-454A-A504-50FD99900559}"/>
    <dgm:cxn modelId="{3A44CD36-BDFA-A74A-B49D-EE3F5C431494}" type="presOf" srcId="{102A1BA2-3466-7A41-BE7A-3BF830FB40DC}" destId="{97BBA371-2F4B-F243-9E29-FD94CE32F59F}" srcOrd="0" destOrd="0" presId="urn:microsoft.com/office/officeart/2005/8/layout/process5"/>
    <dgm:cxn modelId="{ADC34841-0972-F648-9614-CCEE7229FA09}" type="presOf" srcId="{FBBF7255-BA4D-0C4E-8F4E-96AD1CE4A370}" destId="{24AD277A-E12E-3140-AE19-FB07D591076A}" srcOrd="0" destOrd="0" presId="urn:microsoft.com/office/officeart/2005/8/layout/process5"/>
    <dgm:cxn modelId="{2F5B3F60-9EA1-6E43-B434-888791993EBA}" srcId="{FBBF7255-BA4D-0C4E-8F4E-96AD1CE4A370}" destId="{94E428BB-28D6-D84A-908B-264F305746E8}" srcOrd="3" destOrd="0" parTransId="{B7760597-8F86-264A-BD0A-65AF764B6EE3}" sibTransId="{9F160646-3511-224F-A9BF-D136F190517B}"/>
    <dgm:cxn modelId="{0BE12065-C482-FE47-B3E4-2AFD1CDD5048}" type="presOf" srcId="{601AFF17-6470-DD48-9420-80328B3C6248}" destId="{75ABEE48-5861-7F41-83FA-A70AEB21EC00}" srcOrd="1" destOrd="0" presId="urn:microsoft.com/office/officeart/2005/8/layout/process5"/>
    <dgm:cxn modelId="{B2405466-3BBC-1F43-B682-78B9150B3A4C}" srcId="{FBBF7255-BA4D-0C4E-8F4E-96AD1CE4A370}" destId="{B2287F9A-C161-0644-9FD9-646797697E0F}" srcOrd="2" destOrd="0" parTransId="{47DAF084-C34B-9545-83EF-8B8281A5A822}" sibTransId="{FF6FC123-A7B0-824F-85D3-41336CF0FD7C}"/>
    <dgm:cxn modelId="{CCB77667-C80E-8A46-899B-1B1A7A50D3DD}" type="presOf" srcId="{08866EB3-46A7-A245-A654-C6D2D2DFDA55}" destId="{F2F88A43-DF4A-0E40-9D3C-163E846DA7E1}" srcOrd="0" destOrd="0" presId="urn:microsoft.com/office/officeart/2005/8/layout/process5"/>
    <dgm:cxn modelId="{6B64DB73-AECB-7645-B792-BE3870F615CD}" srcId="{FBBF7255-BA4D-0C4E-8F4E-96AD1CE4A370}" destId="{6FA58BC2-F3CC-2D45-890A-FDED98D8F864}" srcOrd="6" destOrd="0" parTransId="{964A6881-53DB-2D48-86E3-0BBB4A21D36A}" sibTransId="{7ACD5EBF-18E3-5B42-ACEF-294C4AB54B39}"/>
    <dgm:cxn modelId="{DD7DDC75-4B63-7A40-879B-FF6C73928615}" type="presOf" srcId="{FF6FC123-A7B0-824F-85D3-41336CF0FD7C}" destId="{F176B803-F8FE-0641-A23F-5BFEBBB23A76}" srcOrd="0" destOrd="0" presId="urn:microsoft.com/office/officeart/2005/8/layout/process5"/>
    <dgm:cxn modelId="{8380FB7B-EE8D-7D46-A8CB-856D6D10EA6F}" srcId="{FBBF7255-BA4D-0C4E-8F4E-96AD1CE4A370}" destId="{7FD5049E-92A1-3747-889D-B14881A1F888}" srcOrd="5" destOrd="0" parTransId="{0EB7E4A2-6DEC-E944-8837-C3A835740C3C}" sibTransId="{102A1BA2-3466-7A41-BE7A-3BF830FB40DC}"/>
    <dgm:cxn modelId="{503D0DA2-7C9D-AA42-A1AD-48BEEB75D633}" type="presOf" srcId="{FF6FC123-A7B0-824F-85D3-41336CF0FD7C}" destId="{978EB04E-CA40-604D-88CA-5EA07E56F4BD}" srcOrd="1" destOrd="0" presId="urn:microsoft.com/office/officeart/2005/8/layout/process5"/>
    <dgm:cxn modelId="{397046B1-0E0D-2F4C-8074-3049669C2883}" type="presOf" srcId="{F275FBA0-EA6B-054E-A2B6-1B8C29B28215}" destId="{D833AB1C-5B46-934B-9615-57EE96313796}" srcOrd="1" destOrd="0" presId="urn:microsoft.com/office/officeart/2005/8/layout/process5"/>
    <dgm:cxn modelId="{DFFD06B2-B51C-A740-AD92-96CAD463425C}" type="presOf" srcId="{6B7C6D05-6A0A-454A-A504-50FD99900559}" destId="{BC004B3B-DD49-1D4B-A170-663C2FB83DCF}" srcOrd="0" destOrd="0" presId="urn:microsoft.com/office/officeart/2005/8/layout/process5"/>
    <dgm:cxn modelId="{326232B9-A6FD-A440-B89F-40B0597A956E}" type="presOf" srcId="{94E428BB-28D6-D84A-908B-264F305746E8}" destId="{98ECA7C3-F519-1749-BB99-61EB674B5659}" srcOrd="0" destOrd="0" presId="urn:microsoft.com/office/officeart/2005/8/layout/process5"/>
    <dgm:cxn modelId="{AEAACEBD-5C5F-DF4B-B385-334282ABA249}" type="presOf" srcId="{EF054AB8-DB4C-4341-8CC2-F70C9E732002}" destId="{0E65AF11-AD82-9241-8DBC-CD35CE0B685C}" srcOrd="0" destOrd="0" presId="urn:microsoft.com/office/officeart/2005/8/layout/process5"/>
    <dgm:cxn modelId="{AA9DCEC5-D334-9949-8C8B-2816E09590FD}" type="presOf" srcId="{601AFF17-6470-DD48-9420-80328B3C6248}" destId="{CE726457-C5BF-BA44-A4F2-832C4F15C412}" srcOrd="0" destOrd="0" presId="urn:microsoft.com/office/officeart/2005/8/layout/process5"/>
    <dgm:cxn modelId="{E68F18C9-8FFE-884C-8186-F2B3118CABA9}" type="presOf" srcId="{7FD5049E-92A1-3747-889D-B14881A1F888}" destId="{923FBA2E-6939-7842-BBB4-4BB10915A908}" srcOrd="0" destOrd="0" presId="urn:microsoft.com/office/officeart/2005/8/layout/process5"/>
    <dgm:cxn modelId="{1B9BFBCD-E0C3-894E-8949-99D530EC8689}" type="presOf" srcId="{6B7C6D05-6A0A-454A-A504-50FD99900559}" destId="{BDC77EC5-519F-CA4A-8A1F-6D734A51EBA5}" srcOrd="1" destOrd="0" presId="urn:microsoft.com/office/officeart/2005/8/layout/process5"/>
    <dgm:cxn modelId="{623E3BD1-B345-5E4E-A1AE-5033607AF7C6}" type="presOf" srcId="{852343D5-2AE5-2A49-8BCE-78C46F1F90CA}" destId="{CAD033A2-65B2-C740-87D9-0A423B899EE3}" srcOrd="0" destOrd="0" presId="urn:microsoft.com/office/officeart/2005/8/layout/process5"/>
    <dgm:cxn modelId="{6E037BE8-D9EB-2341-8258-693220A42261}" srcId="{FBBF7255-BA4D-0C4E-8F4E-96AD1CE4A370}" destId="{08866EB3-46A7-A245-A654-C6D2D2DFDA55}" srcOrd="4" destOrd="0" parTransId="{9D3735F9-0844-3742-811C-3B6FA222042B}" sibTransId="{601AFF17-6470-DD48-9420-80328B3C6248}"/>
    <dgm:cxn modelId="{E490F4F1-9E73-E844-ABC4-82A84E2DDFFA}" type="presOf" srcId="{9F160646-3511-224F-A9BF-D136F190517B}" destId="{96C98C58-A78D-7646-BD07-19D63266D5C0}" srcOrd="0" destOrd="0" presId="urn:microsoft.com/office/officeart/2005/8/layout/process5"/>
    <dgm:cxn modelId="{1B40C4F2-96B6-7D46-A1F6-143F53EDD85C}" type="presOf" srcId="{102A1BA2-3466-7A41-BE7A-3BF830FB40DC}" destId="{FB16CC2E-2723-8242-BEC7-CF8366EDEFA5}" srcOrd="1" destOrd="0" presId="urn:microsoft.com/office/officeart/2005/8/layout/process5"/>
    <dgm:cxn modelId="{9A128AF9-F30D-F748-8D2A-B6E6B447379D}" type="presOf" srcId="{9F160646-3511-224F-A9BF-D136F190517B}" destId="{FBD71234-7136-6E46-BF8F-2E30B228D376}" srcOrd="1" destOrd="0" presId="urn:microsoft.com/office/officeart/2005/8/layout/process5"/>
    <dgm:cxn modelId="{A19EEDC8-0B38-1543-8016-75D5FF49C5AF}" type="presParOf" srcId="{24AD277A-E12E-3140-AE19-FB07D591076A}" destId="{CAD033A2-65B2-C740-87D9-0A423B899EE3}" srcOrd="0" destOrd="0" presId="urn:microsoft.com/office/officeart/2005/8/layout/process5"/>
    <dgm:cxn modelId="{DB3FC361-F58A-4E47-8F7B-46658111B66A}" type="presParOf" srcId="{24AD277A-E12E-3140-AE19-FB07D591076A}" destId="{1359D8AE-AE1E-1B4E-992F-842D030EE7FE}" srcOrd="1" destOrd="0" presId="urn:microsoft.com/office/officeart/2005/8/layout/process5"/>
    <dgm:cxn modelId="{84CF0A00-F103-314B-8EED-C23449B29EA9}" type="presParOf" srcId="{1359D8AE-AE1E-1B4E-992F-842D030EE7FE}" destId="{D833AB1C-5B46-934B-9615-57EE96313796}" srcOrd="0" destOrd="0" presId="urn:microsoft.com/office/officeart/2005/8/layout/process5"/>
    <dgm:cxn modelId="{6D51D666-C37E-7848-AF77-D07740D39F08}" type="presParOf" srcId="{24AD277A-E12E-3140-AE19-FB07D591076A}" destId="{0E65AF11-AD82-9241-8DBC-CD35CE0B685C}" srcOrd="2" destOrd="0" presId="urn:microsoft.com/office/officeart/2005/8/layout/process5"/>
    <dgm:cxn modelId="{0C748C6F-3850-224B-97C8-03FC74F60AAE}" type="presParOf" srcId="{24AD277A-E12E-3140-AE19-FB07D591076A}" destId="{BC004B3B-DD49-1D4B-A170-663C2FB83DCF}" srcOrd="3" destOrd="0" presId="urn:microsoft.com/office/officeart/2005/8/layout/process5"/>
    <dgm:cxn modelId="{D9240DA8-A4ED-3349-B6A6-F4758E0376A5}" type="presParOf" srcId="{BC004B3B-DD49-1D4B-A170-663C2FB83DCF}" destId="{BDC77EC5-519F-CA4A-8A1F-6D734A51EBA5}" srcOrd="0" destOrd="0" presId="urn:microsoft.com/office/officeart/2005/8/layout/process5"/>
    <dgm:cxn modelId="{5D82FD3D-D711-D549-BEB7-E97B42CA8B31}" type="presParOf" srcId="{24AD277A-E12E-3140-AE19-FB07D591076A}" destId="{CF919303-282C-3642-BA32-8DC9DDE2133A}" srcOrd="4" destOrd="0" presId="urn:microsoft.com/office/officeart/2005/8/layout/process5"/>
    <dgm:cxn modelId="{886500E7-4A09-8B4D-89CF-D32CFDD7CF82}" type="presParOf" srcId="{24AD277A-E12E-3140-AE19-FB07D591076A}" destId="{F176B803-F8FE-0641-A23F-5BFEBBB23A76}" srcOrd="5" destOrd="0" presId="urn:microsoft.com/office/officeart/2005/8/layout/process5"/>
    <dgm:cxn modelId="{23C7BB86-028F-4C47-9929-18C504D493B3}" type="presParOf" srcId="{F176B803-F8FE-0641-A23F-5BFEBBB23A76}" destId="{978EB04E-CA40-604D-88CA-5EA07E56F4BD}" srcOrd="0" destOrd="0" presId="urn:microsoft.com/office/officeart/2005/8/layout/process5"/>
    <dgm:cxn modelId="{EBB56821-1CFA-E347-A656-F4146FE20733}" type="presParOf" srcId="{24AD277A-E12E-3140-AE19-FB07D591076A}" destId="{98ECA7C3-F519-1749-BB99-61EB674B5659}" srcOrd="6" destOrd="0" presId="urn:microsoft.com/office/officeart/2005/8/layout/process5"/>
    <dgm:cxn modelId="{07490E55-5518-774B-A47D-9283B15B546A}" type="presParOf" srcId="{24AD277A-E12E-3140-AE19-FB07D591076A}" destId="{96C98C58-A78D-7646-BD07-19D63266D5C0}" srcOrd="7" destOrd="0" presId="urn:microsoft.com/office/officeart/2005/8/layout/process5"/>
    <dgm:cxn modelId="{13DD29CF-C224-FC47-AFC4-6FA422AAC47F}" type="presParOf" srcId="{96C98C58-A78D-7646-BD07-19D63266D5C0}" destId="{FBD71234-7136-6E46-BF8F-2E30B228D376}" srcOrd="0" destOrd="0" presId="urn:microsoft.com/office/officeart/2005/8/layout/process5"/>
    <dgm:cxn modelId="{81A6220C-4862-5746-B67F-E6CBC12413CB}" type="presParOf" srcId="{24AD277A-E12E-3140-AE19-FB07D591076A}" destId="{F2F88A43-DF4A-0E40-9D3C-163E846DA7E1}" srcOrd="8" destOrd="0" presId="urn:microsoft.com/office/officeart/2005/8/layout/process5"/>
    <dgm:cxn modelId="{1F0CAD31-810B-B346-AD28-4C4431C1037D}" type="presParOf" srcId="{24AD277A-E12E-3140-AE19-FB07D591076A}" destId="{CE726457-C5BF-BA44-A4F2-832C4F15C412}" srcOrd="9" destOrd="0" presId="urn:microsoft.com/office/officeart/2005/8/layout/process5"/>
    <dgm:cxn modelId="{8B65C921-8AB5-A746-883A-8E5133BEE4B5}" type="presParOf" srcId="{CE726457-C5BF-BA44-A4F2-832C4F15C412}" destId="{75ABEE48-5861-7F41-83FA-A70AEB21EC00}" srcOrd="0" destOrd="0" presId="urn:microsoft.com/office/officeart/2005/8/layout/process5"/>
    <dgm:cxn modelId="{788B0FCA-CAA5-FA44-A65F-FB0CE37F0CDE}" type="presParOf" srcId="{24AD277A-E12E-3140-AE19-FB07D591076A}" destId="{923FBA2E-6939-7842-BBB4-4BB10915A908}" srcOrd="10" destOrd="0" presId="urn:microsoft.com/office/officeart/2005/8/layout/process5"/>
    <dgm:cxn modelId="{05E2656E-3078-044A-9C2C-1CBA5EFF1A73}" type="presParOf" srcId="{24AD277A-E12E-3140-AE19-FB07D591076A}" destId="{97BBA371-2F4B-F243-9E29-FD94CE32F59F}" srcOrd="11" destOrd="0" presId="urn:microsoft.com/office/officeart/2005/8/layout/process5"/>
    <dgm:cxn modelId="{E74D78FC-F704-5E4D-92CE-1F5DE9155702}" type="presParOf" srcId="{97BBA371-2F4B-F243-9E29-FD94CE32F59F}" destId="{FB16CC2E-2723-8242-BEC7-CF8366EDEFA5}" srcOrd="0" destOrd="0" presId="urn:microsoft.com/office/officeart/2005/8/layout/process5"/>
    <dgm:cxn modelId="{DC7FAD5D-0761-824B-92AF-C3FC0915F9F4}" type="presParOf" srcId="{24AD277A-E12E-3140-AE19-FB07D591076A}" destId="{EE3A9963-009D-514E-A208-025DE22259DA}"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BF7255-BA4D-0C4E-8F4E-96AD1CE4A370}"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GB"/>
        </a:p>
      </dgm:t>
    </dgm:pt>
    <dgm:pt modelId="{852343D5-2AE5-2A49-8BCE-78C46F1F90CA}">
      <dgm:prSet phldrT="[Text]" custT="1"/>
      <dgm:spPr/>
      <dgm:t>
        <a:bodyPr/>
        <a:lstStyle/>
        <a:p>
          <a:r>
            <a:rPr lang="en-GB" sz="2400" dirty="0"/>
            <a:t>Text</a:t>
          </a:r>
        </a:p>
      </dgm:t>
    </dgm:pt>
    <dgm:pt modelId="{5A6E9711-28B9-7D46-B3A0-1720D12C2142}" type="parTrans" cxnId="{64F4180C-566F-294D-9CD6-08DB257D12E5}">
      <dgm:prSet/>
      <dgm:spPr/>
      <dgm:t>
        <a:bodyPr/>
        <a:lstStyle/>
        <a:p>
          <a:endParaRPr lang="en-GB" sz="2400"/>
        </a:p>
      </dgm:t>
    </dgm:pt>
    <dgm:pt modelId="{F275FBA0-EA6B-054E-A2B6-1B8C29B28215}" type="sibTrans" cxnId="{64F4180C-566F-294D-9CD6-08DB257D12E5}">
      <dgm:prSet custT="1"/>
      <dgm:spPr/>
      <dgm:t>
        <a:bodyPr/>
        <a:lstStyle/>
        <a:p>
          <a:endParaRPr lang="en-GB" sz="2400"/>
        </a:p>
      </dgm:t>
    </dgm:pt>
    <dgm:pt modelId="{EF054AB8-DB4C-4341-8CC2-F70C9E732002}">
      <dgm:prSet phldrT="[Text]" custT="1"/>
      <dgm:spPr/>
      <dgm:t>
        <a:bodyPr/>
        <a:lstStyle/>
        <a:p>
          <a:r>
            <a:rPr lang="en-GB" sz="2400" dirty="0"/>
            <a:t>Sentences</a:t>
          </a:r>
        </a:p>
        <a:p>
          <a:r>
            <a:rPr lang="en-GB" sz="2400" dirty="0"/>
            <a:t>(*cleaning)</a:t>
          </a:r>
        </a:p>
      </dgm:t>
    </dgm:pt>
    <dgm:pt modelId="{237C804E-38EC-8F44-A02D-77D160831C20}" type="parTrans" cxnId="{F3248A29-509E-5243-B07A-7847A0CB1C6C}">
      <dgm:prSet/>
      <dgm:spPr/>
      <dgm:t>
        <a:bodyPr/>
        <a:lstStyle/>
        <a:p>
          <a:endParaRPr lang="en-GB" sz="2400"/>
        </a:p>
      </dgm:t>
    </dgm:pt>
    <dgm:pt modelId="{6B7C6D05-6A0A-454A-A504-50FD99900559}" type="sibTrans" cxnId="{F3248A29-509E-5243-B07A-7847A0CB1C6C}">
      <dgm:prSet custT="1"/>
      <dgm:spPr/>
      <dgm:t>
        <a:bodyPr/>
        <a:lstStyle/>
        <a:p>
          <a:endParaRPr lang="en-GB" sz="2400"/>
        </a:p>
      </dgm:t>
    </dgm:pt>
    <dgm:pt modelId="{B2287F9A-C161-0644-9FD9-646797697E0F}">
      <dgm:prSet phldrT="[Text]" custT="1"/>
      <dgm:spPr/>
      <dgm:t>
        <a:bodyPr/>
        <a:lstStyle/>
        <a:p>
          <a:r>
            <a:rPr lang="en-GB" sz="2400" dirty="0">
              <a:solidFill>
                <a:srgbClr val="FFFF00"/>
              </a:solidFill>
            </a:rPr>
            <a:t>Sentence Vectors</a:t>
          </a:r>
        </a:p>
        <a:p>
          <a:r>
            <a:rPr lang="en-GB" sz="2400" dirty="0">
              <a:solidFill>
                <a:srgbClr val="FFFF00"/>
              </a:solidFill>
            </a:rPr>
            <a:t>(TF-IDF)</a:t>
          </a:r>
        </a:p>
      </dgm:t>
    </dgm:pt>
    <dgm:pt modelId="{47DAF084-C34B-9545-83EF-8B8281A5A822}" type="parTrans" cxnId="{B2405466-3BBC-1F43-B682-78B9150B3A4C}">
      <dgm:prSet/>
      <dgm:spPr/>
      <dgm:t>
        <a:bodyPr/>
        <a:lstStyle/>
        <a:p>
          <a:endParaRPr lang="en-GB" sz="2400"/>
        </a:p>
      </dgm:t>
    </dgm:pt>
    <dgm:pt modelId="{FF6FC123-A7B0-824F-85D3-41336CF0FD7C}" type="sibTrans" cxnId="{B2405466-3BBC-1F43-B682-78B9150B3A4C}">
      <dgm:prSet custT="1"/>
      <dgm:spPr/>
      <dgm:t>
        <a:bodyPr/>
        <a:lstStyle/>
        <a:p>
          <a:endParaRPr lang="en-GB" sz="2400"/>
        </a:p>
      </dgm:t>
    </dgm:pt>
    <dgm:pt modelId="{94E428BB-28D6-D84A-908B-264F305746E8}">
      <dgm:prSet phldrT="[Text]" custT="1"/>
      <dgm:spPr/>
      <dgm:t>
        <a:bodyPr/>
        <a:lstStyle/>
        <a:p>
          <a:r>
            <a:rPr lang="en-GB" sz="2000" dirty="0">
              <a:solidFill>
                <a:srgbClr val="FFFF00"/>
              </a:solidFill>
            </a:rPr>
            <a:t>Centroid Vector</a:t>
          </a:r>
        </a:p>
        <a:p>
          <a:r>
            <a:rPr lang="en-GB" sz="2000" dirty="0">
              <a:solidFill>
                <a:srgbClr val="FFFF00"/>
              </a:solidFill>
            </a:rPr>
            <a:t>(keywords in document)</a:t>
          </a:r>
        </a:p>
      </dgm:t>
    </dgm:pt>
    <dgm:pt modelId="{B7760597-8F86-264A-BD0A-65AF764B6EE3}" type="parTrans" cxnId="{2F5B3F60-9EA1-6E43-B434-888791993EBA}">
      <dgm:prSet/>
      <dgm:spPr/>
      <dgm:t>
        <a:bodyPr/>
        <a:lstStyle/>
        <a:p>
          <a:endParaRPr lang="en-GB" sz="2400"/>
        </a:p>
      </dgm:t>
    </dgm:pt>
    <dgm:pt modelId="{9F160646-3511-224F-A9BF-D136F190517B}" type="sibTrans" cxnId="{2F5B3F60-9EA1-6E43-B434-888791993EBA}">
      <dgm:prSet custT="1"/>
      <dgm:spPr/>
      <dgm:t>
        <a:bodyPr/>
        <a:lstStyle/>
        <a:p>
          <a:endParaRPr lang="en-GB" sz="2400"/>
        </a:p>
      </dgm:t>
    </dgm:pt>
    <dgm:pt modelId="{08866EB3-46A7-A245-A654-C6D2D2DFDA55}">
      <dgm:prSet custT="1"/>
      <dgm:spPr/>
      <dgm:t>
        <a:bodyPr/>
        <a:lstStyle/>
        <a:p>
          <a:r>
            <a:rPr lang="en-GB" sz="2400" dirty="0">
              <a:solidFill>
                <a:srgbClr val="FFFF00"/>
              </a:solidFill>
            </a:rPr>
            <a:t>Scoring</a:t>
          </a:r>
        </a:p>
      </dgm:t>
    </dgm:pt>
    <dgm:pt modelId="{9D3735F9-0844-3742-811C-3B6FA222042B}" type="parTrans" cxnId="{6E037BE8-D9EB-2341-8258-693220A42261}">
      <dgm:prSet/>
      <dgm:spPr/>
      <dgm:t>
        <a:bodyPr/>
        <a:lstStyle/>
        <a:p>
          <a:endParaRPr lang="en-GB" sz="2400"/>
        </a:p>
      </dgm:t>
    </dgm:pt>
    <dgm:pt modelId="{601AFF17-6470-DD48-9420-80328B3C6248}" type="sibTrans" cxnId="{6E037BE8-D9EB-2341-8258-693220A42261}">
      <dgm:prSet custT="1"/>
      <dgm:spPr/>
      <dgm:t>
        <a:bodyPr/>
        <a:lstStyle/>
        <a:p>
          <a:endParaRPr lang="en-GB" sz="2400"/>
        </a:p>
      </dgm:t>
    </dgm:pt>
    <dgm:pt modelId="{7FD5049E-92A1-3747-889D-B14881A1F888}">
      <dgm:prSet phldrT="[Text]" custT="1"/>
      <dgm:spPr/>
      <dgm:t>
        <a:bodyPr/>
        <a:lstStyle/>
        <a:p>
          <a:r>
            <a:rPr lang="en-GB" sz="2400" dirty="0">
              <a:solidFill>
                <a:srgbClr val="FFFF00"/>
              </a:solidFill>
            </a:rPr>
            <a:t>Selection</a:t>
          </a:r>
        </a:p>
      </dgm:t>
    </dgm:pt>
    <dgm:pt modelId="{0EB7E4A2-6DEC-E944-8837-C3A835740C3C}" type="parTrans" cxnId="{8380FB7B-EE8D-7D46-A8CB-856D6D10EA6F}">
      <dgm:prSet/>
      <dgm:spPr/>
      <dgm:t>
        <a:bodyPr/>
        <a:lstStyle/>
        <a:p>
          <a:endParaRPr lang="en-GB" sz="2400"/>
        </a:p>
      </dgm:t>
    </dgm:pt>
    <dgm:pt modelId="{102A1BA2-3466-7A41-BE7A-3BF830FB40DC}" type="sibTrans" cxnId="{8380FB7B-EE8D-7D46-A8CB-856D6D10EA6F}">
      <dgm:prSet custT="1"/>
      <dgm:spPr/>
      <dgm:t>
        <a:bodyPr/>
        <a:lstStyle/>
        <a:p>
          <a:endParaRPr lang="en-GB" sz="2400"/>
        </a:p>
      </dgm:t>
    </dgm:pt>
    <dgm:pt modelId="{24AD277A-E12E-3140-AE19-FB07D591076A}" type="pres">
      <dgm:prSet presAssocID="{FBBF7255-BA4D-0C4E-8F4E-96AD1CE4A370}" presName="diagram" presStyleCnt="0">
        <dgm:presLayoutVars>
          <dgm:dir/>
          <dgm:resizeHandles val="exact"/>
        </dgm:presLayoutVars>
      </dgm:prSet>
      <dgm:spPr/>
    </dgm:pt>
    <dgm:pt modelId="{CAD033A2-65B2-C740-87D9-0A423B899EE3}" type="pres">
      <dgm:prSet presAssocID="{852343D5-2AE5-2A49-8BCE-78C46F1F90CA}" presName="node" presStyleLbl="node1" presStyleIdx="0" presStyleCnt="6">
        <dgm:presLayoutVars>
          <dgm:bulletEnabled val="1"/>
        </dgm:presLayoutVars>
      </dgm:prSet>
      <dgm:spPr/>
    </dgm:pt>
    <dgm:pt modelId="{1359D8AE-AE1E-1B4E-992F-842D030EE7FE}" type="pres">
      <dgm:prSet presAssocID="{F275FBA0-EA6B-054E-A2B6-1B8C29B28215}" presName="sibTrans" presStyleLbl="sibTrans2D1" presStyleIdx="0" presStyleCnt="5"/>
      <dgm:spPr/>
    </dgm:pt>
    <dgm:pt modelId="{D833AB1C-5B46-934B-9615-57EE96313796}" type="pres">
      <dgm:prSet presAssocID="{F275FBA0-EA6B-054E-A2B6-1B8C29B28215}" presName="connectorText" presStyleLbl="sibTrans2D1" presStyleIdx="0" presStyleCnt="5"/>
      <dgm:spPr/>
    </dgm:pt>
    <dgm:pt modelId="{0E65AF11-AD82-9241-8DBC-CD35CE0B685C}" type="pres">
      <dgm:prSet presAssocID="{EF054AB8-DB4C-4341-8CC2-F70C9E732002}" presName="node" presStyleLbl="node1" presStyleIdx="1" presStyleCnt="6">
        <dgm:presLayoutVars>
          <dgm:bulletEnabled val="1"/>
        </dgm:presLayoutVars>
      </dgm:prSet>
      <dgm:spPr/>
    </dgm:pt>
    <dgm:pt modelId="{BC004B3B-DD49-1D4B-A170-663C2FB83DCF}" type="pres">
      <dgm:prSet presAssocID="{6B7C6D05-6A0A-454A-A504-50FD99900559}" presName="sibTrans" presStyleLbl="sibTrans2D1" presStyleIdx="1" presStyleCnt="5"/>
      <dgm:spPr/>
    </dgm:pt>
    <dgm:pt modelId="{BDC77EC5-519F-CA4A-8A1F-6D734A51EBA5}" type="pres">
      <dgm:prSet presAssocID="{6B7C6D05-6A0A-454A-A504-50FD99900559}" presName="connectorText" presStyleLbl="sibTrans2D1" presStyleIdx="1" presStyleCnt="5"/>
      <dgm:spPr/>
    </dgm:pt>
    <dgm:pt modelId="{CF919303-282C-3642-BA32-8DC9DDE2133A}" type="pres">
      <dgm:prSet presAssocID="{B2287F9A-C161-0644-9FD9-646797697E0F}" presName="node" presStyleLbl="node1" presStyleIdx="2" presStyleCnt="6">
        <dgm:presLayoutVars>
          <dgm:bulletEnabled val="1"/>
        </dgm:presLayoutVars>
      </dgm:prSet>
      <dgm:spPr/>
    </dgm:pt>
    <dgm:pt modelId="{F176B803-F8FE-0641-A23F-5BFEBBB23A76}" type="pres">
      <dgm:prSet presAssocID="{FF6FC123-A7B0-824F-85D3-41336CF0FD7C}" presName="sibTrans" presStyleLbl="sibTrans2D1" presStyleIdx="2" presStyleCnt="5"/>
      <dgm:spPr/>
    </dgm:pt>
    <dgm:pt modelId="{978EB04E-CA40-604D-88CA-5EA07E56F4BD}" type="pres">
      <dgm:prSet presAssocID="{FF6FC123-A7B0-824F-85D3-41336CF0FD7C}" presName="connectorText" presStyleLbl="sibTrans2D1" presStyleIdx="2" presStyleCnt="5"/>
      <dgm:spPr/>
    </dgm:pt>
    <dgm:pt modelId="{98ECA7C3-F519-1749-BB99-61EB674B5659}" type="pres">
      <dgm:prSet presAssocID="{94E428BB-28D6-D84A-908B-264F305746E8}" presName="node" presStyleLbl="node1" presStyleIdx="3" presStyleCnt="6">
        <dgm:presLayoutVars>
          <dgm:bulletEnabled val="1"/>
        </dgm:presLayoutVars>
      </dgm:prSet>
      <dgm:spPr/>
    </dgm:pt>
    <dgm:pt modelId="{96C98C58-A78D-7646-BD07-19D63266D5C0}" type="pres">
      <dgm:prSet presAssocID="{9F160646-3511-224F-A9BF-D136F190517B}" presName="sibTrans" presStyleLbl="sibTrans2D1" presStyleIdx="3" presStyleCnt="5"/>
      <dgm:spPr/>
    </dgm:pt>
    <dgm:pt modelId="{FBD71234-7136-6E46-BF8F-2E30B228D376}" type="pres">
      <dgm:prSet presAssocID="{9F160646-3511-224F-A9BF-D136F190517B}" presName="connectorText" presStyleLbl="sibTrans2D1" presStyleIdx="3" presStyleCnt="5"/>
      <dgm:spPr/>
    </dgm:pt>
    <dgm:pt modelId="{F2F88A43-DF4A-0E40-9D3C-163E846DA7E1}" type="pres">
      <dgm:prSet presAssocID="{08866EB3-46A7-A245-A654-C6D2D2DFDA55}" presName="node" presStyleLbl="node1" presStyleIdx="4" presStyleCnt="6">
        <dgm:presLayoutVars>
          <dgm:bulletEnabled val="1"/>
        </dgm:presLayoutVars>
      </dgm:prSet>
      <dgm:spPr/>
    </dgm:pt>
    <dgm:pt modelId="{CE726457-C5BF-BA44-A4F2-832C4F15C412}" type="pres">
      <dgm:prSet presAssocID="{601AFF17-6470-DD48-9420-80328B3C6248}" presName="sibTrans" presStyleLbl="sibTrans2D1" presStyleIdx="4" presStyleCnt="5"/>
      <dgm:spPr/>
    </dgm:pt>
    <dgm:pt modelId="{75ABEE48-5861-7F41-83FA-A70AEB21EC00}" type="pres">
      <dgm:prSet presAssocID="{601AFF17-6470-DD48-9420-80328B3C6248}" presName="connectorText" presStyleLbl="sibTrans2D1" presStyleIdx="4" presStyleCnt="5"/>
      <dgm:spPr/>
    </dgm:pt>
    <dgm:pt modelId="{923FBA2E-6939-7842-BBB4-4BB10915A908}" type="pres">
      <dgm:prSet presAssocID="{7FD5049E-92A1-3747-889D-B14881A1F888}" presName="node" presStyleLbl="node1" presStyleIdx="5" presStyleCnt="6">
        <dgm:presLayoutVars>
          <dgm:bulletEnabled val="1"/>
        </dgm:presLayoutVars>
      </dgm:prSet>
      <dgm:spPr/>
    </dgm:pt>
  </dgm:ptLst>
  <dgm:cxnLst>
    <dgm:cxn modelId="{E81E9B05-D166-DE40-95A3-6A2265AF9113}" type="presOf" srcId="{B2287F9A-C161-0644-9FD9-646797697E0F}" destId="{CF919303-282C-3642-BA32-8DC9DDE2133A}" srcOrd="0" destOrd="0" presId="urn:microsoft.com/office/officeart/2005/8/layout/process5"/>
    <dgm:cxn modelId="{64F4180C-566F-294D-9CD6-08DB257D12E5}" srcId="{FBBF7255-BA4D-0C4E-8F4E-96AD1CE4A370}" destId="{852343D5-2AE5-2A49-8BCE-78C46F1F90CA}" srcOrd="0" destOrd="0" parTransId="{5A6E9711-28B9-7D46-B3A0-1720D12C2142}" sibTransId="{F275FBA0-EA6B-054E-A2B6-1B8C29B28215}"/>
    <dgm:cxn modelId="{18AC5228-2D47-464F-8C90-CEA60F18F0C6}" type="presOf" srcId="{F275FBA0-EA6B-054E-A2B6-1B8C29B28215}" destId="{1359D8AE-AE1E-1B4E-992F-842D030EE7FE}" srcOrd="0" destOrd="0" presId="urn:microsoft.com/office/officeart/2005/8/layout/process5"/>
    <dgm:cxn modelId="{F3248A29-509E-5243-B07A-7847A0CB1C6C}" srcId="{FBBF7255-BA4D-0C4E-8F4E-96AD1CE4A370}" destId="{EF054AB8-DB4C-4341-8CC2-F70C9E732002}" srcOrd="1" destOrd="0" parTransId="{237C804E-38EC-8F44-A02D-77D160831C20}" sibTransId="{6B7C6D05-6A0A-454A-A504-50FD99900559}"/>
    <dgm:cxn modelId="{ADC34841-0972-F648-9614-CCEE7229FA09}" type="presOf" srcId="{FBBF7255-BA4D-0C4E-8F4E-96AD1CE4A370}" destId="{24AD277A-E12E-3140-AE19-FB07D591076A}" srcOrd="0" destOrd="0" presId="urn:microsoft.com/office/officeart/2005/8/layout/process5"/>
    <dgm:cxn modelId="{2F5B3F60-9EA1-6E43-B434-888791993EBA}" srcId="{FBBF7255-BA4D-0C4E-8F4E-96AD1CE4A370}" destId="{94E428BB-28D6-D84A-908B-264F305746E8}" srcOrd="3" destOrd="0" parTransId="{B7760597-8F86-264A-BD0A-65AF764B6EE3}" sibTransId="{9F160646-3511-224F-A9BF-D136F190517B}"/>
    <dgm:cxn modelId="{0BE12065-C482-FE47-B3E4-2AFD1CDD5048}" type="presOf" srcId="{601AFF17-6470-DD48-9420-80328B3C6248}" destId="{75ABEE48-5861-7F41-83FA-A70AEB21EC00}" srcOrd="1" destOrd="0" presId="urn:microsoft.com/office/officeart/2005/8/layout/process5"/>
    <dgm:cxn modelId="{B2405466-3BBC-1F43-B682-78B9150B3A4C}" srcId="{FBBF7255-BA4D-0C4E-8F4E-96AD1CE4A370}" destId="{B2287F9A-C161-0644-9FD9-646797697E0F}" srcOrd="2" destOrd="0" parTransId="{47DAF084-C34B-9545-83EF-8B8281A5A822}" sibTransId="{FF6FC123-A7B0-824F-85D3-41336CF0FD7C}"/>
    <dgm:cxn modelId="{CCB77667-C80E-8A46-899B-1B1A7A50D3DD}" type="presOf" srcId="{08866EB3-46A7-A245-A654-C6D2D2DFDA55}" destId="{F2F88A43-DF4A-0E40-9D3C-163E846DA7E1}" srcOrd="0" destOrd="0" presId="urn:microsoft.com/office/officeart/2005/8/layout/process5"/>
    <dgm:cxn modelId="{DD7DDC75-4B63-7A40-879B-FF6C73928615}" type="presOf" srcId="{FF6FC123-A7B0-824F-85D3-41336CF0FD7C}" destId="{F176B803-F8FE-0641-A23F-5BFEBBB23A76}" srcOrd="0" destOrd="0" presId="urn:microsoft.com/office/officeart/2005/8/layout/process5"/>
    <dgm:cxn modelId="{8380FB7B-EE8D-7D46-A8CB-856D6D10EA6F}" srcId="{FBBF7255-BA4D-0C4E-8F4E-96AD1CE4A370}" destId="{7FD5049E-92A1-3747-889D-B14881A1F888}" srcOrd="5" destOrd="0" parTransId="{0EB7E4A2-6DEC-E944-8837-C3A835740C3C}" sibTransId="{102A1BA2-3466-7A41-BE7A-3BF830FB40DC}"/>
    <dgm:cxn modelId="{503D0DA2-7C9D-AA42-A1AD-48BEEB75D633}" type="presOf" srcId="{FF6FC123-A7B0-824F-85D3-41336CF0FD7C}" destId="{978EB04E-CA40-604D-88CA-5EA07E56F4BD}" srcOrd="1" destOrd="0" presId="urn:microsoft.com/office/officeart/2005/8/layout/process5"/>
    <dgm:cxn modelId="{397046B1-0E0D-2F4C-8074-3049669C2883}" type="presOf" srcId="{F275FBA0-EA6B-054E-A2B6-1B8C29B28215}" destId="{D833AB1C-5B46-934B-9615-57EE96313796}" srcOrd="1" destOrd="0" presId="urn:microsoft.com/office/officeart/2005/8/layout/process5"/>
    <dgm:cxn modelId="{DFFD06B2-B51C-A740-AD92-96CAD463425C}" type="presOf" srcId="{6B7C6D05-6A0A-454A-A504-50FD99900559}" destId="{BC004B3B-DD49-1D4B-A170-663C2FB83DCF}" srcOrd="0" destOrd="0" presId="urn:microsoft.com/office/officeart/2005/8/layout/process5"/>
    <dgm:cxn modelId="{326232B9-A6FD-A440-B89F-40B0597A956E}" type="presOf" srcId="{94E428BB-28D6-D84A-908B-264F305746E8}" destId="{98ECA7C3-F519-1749-BB99-61EB674B5659}" srcOrd="0" destOrd="0" presId="urn:microsoft.com/office/officeart/2005/8/layout/process5"/>
    <dgm:cxn modelId="{AEAACEBD-5C5F-DF4B-B385-334282ABA249}" type="presOf" srcId="{EF054AB8-DB4C-4341-8CC2-F70C9E732002}" destId="{0E65AF11-AD82-9241-8DBC-CD35CE0B685C}" srcOrd="0" destOrd="0" presId="urn:microsoft.com/office/officeart/2005/8/layout/process5"/>
    <dgm:cxn modelId="{AA9DCEC5-D334-9949-8C8B-2816E09590FD}" type="presOf" srcId="{601AFF17-6470-DD48-9420-80328B3C6248}" destId="{CE726457-C5BF-BA44-A4F2-832C4F15C412}" srcOrd="0" destOrd="0" presId="urn:microsoft.com/office/officeart/2005/8/layout/process5"/>
    <dgm:cxn modelId="{E68F18C9-8FFE-884C-8186-F2B3118CABA9}" type="presOf" srcId="{7FD5049E-92A1-3747-889D-B14881A1F888}" destId="{923FBA2E-6939-7842-BBB4-4BB10915A908}" srcOrd="0" destOrd="0" presId="urn:microsoft.com/office/officeart/2005/8/layout/process5"/>
    <dgm:cxn modelId="{1B9BFBCD-E0C3-894E-8949-99D530EC8689}" type="presOf" srcId="{6B7C6D05-6A0A-454A-A504-50FD99900559}" destId="{BDC77EC5-519F-CA4A-8A1F-6D734A51EBA5}" srcOrd="1" destOrd="0" presId="urn:microsoft.com/office/officeart/2005/8/layout/process5"/>
    <dgm:cxn modelId="{623E3BD1-B345-5E4E-A1AE-5033607AF7C6}" type="presOf" srcId="{852343D5-2AE5-2A49-8BCE-78C46F1F90CA}" destId="{CAD033A2-65B2-C740-87D9-0A423B899EE3}" srcOrd="0" destOrd="0" presId="urn:microsoft.com/office/officeart/2005/8/layout/process5"/>
    <dgm:cxn modelId="{6E037BE8-D9EB-2341-8258-693220A42261}" srcId="{FBBF7255-BA4D-0C4E-8F4E-96AD1CE4A370}" destId="{08866EB3-46A7-A245-A654-C6D2D2DFDA55}" srcOrd="4" destOrd="0" parTransId="{9D3735F9-0844-3742-811C-3B6FA222042B}" sibTransId="{601AFF17-6470-DD48-9420-80328B3C6248}"/>
    <dgm:cxn modelId="{E490F4F1-9E73-E844-ABC4-82A84E2DDFFA}" type="presOf" srcId="{9F160646-3511-224F-A9BF-D136F190517B}" destId="{96C98C58-A78D-7646-BD07-19D63266D5C0}" srcOrd="0" destOrd="0" presId="urn:microsoft.com/office/officeart/2005/8/layout/process5"/>
    <dgm:cxn modelId="{9A128AF9-F30D-F748-8D2A-B6E6B447379D}" type="presOf" srcId="{9F160646-3511-224F-A9BF-D136F190517B}" destId="{FBD71234-7136-6E46-BF8F-2E30B228D376}" srcOrd="1" destOrd="0" presId="urn:microsoft.com/office/officeart/2005/8/layout/process5"/>
    <dgm:cxn modelId="{A19EEDC8-0B38-1543-8016-75D5FF49C5AF}" type="presParOf" srcId="{24AD277A-E12E-3140-AE19-FB07D591076A}" destId="{CAD033A2-65B2-C740-87D9-0A423B899EE3}" srcOrd="0" destOrd="0" presId="urn:microsoft.com/office/officeart/2005/8/layout/process5"/>
    <dgm:cxn modelId="{DB3FC361-F58A-4E47-8F7B-46658111B66A}" type="presParOf" srcId="{24AD277A-E12E-3140-AE19-FB07D591076A}" destId="{1359D8AE-AE1E-1B4E-992F-842D030EE7FE}" srcOrd="1" destOrd="0" presId="urn:microsoft.com/office/officeart/2005/8/layout/process5"/>
    <dgm:cxn modelId="{84CF0A00-F103-314B-8EED-C23449B29EA9}" type="presParOf" srcId="{1359D8AE-AE1E-1B4E-992F-842D030EE7FE}" destId="{D833AB1C-5B46-934B-9615-57EE96313796}" srcOrd="0" destOrd="0" presId="urn:microsoft.com/office/officeart/2005/8/layout/process5"/>
    <dgm:cxn modelId="{6D51D666-C37E-7848-AF77-D07740D39F08}" type="presParOf" srcId="{24AD277A-E12E-3140-AE19-FB07D591076A}" destId="{0E65AF11-AD82-9241-8DBC-CD35CE0B685C}" srcOrd="2" destOrd="0" presId="urn:microsoft.com/office/officeart/2005/8/layout/process5"/>
    <dgm:cxn modelId="{0C748C6F-3850-224B-97C8-03FC74F60AAE}" type="presParOf" srcId="{24AD277A-E12E-3140-AE19-FB07D591076A}" destId="{BC004B3B-DD49-1D4B-A170-663C2FB83DCF}" srcOrd="3" destOrd="0" presId="urn:microsoft.com/office/officeart/2005/8/layout/process5"/>
    <dgm:cxn modelId="{D9240DA8-A4ED-3349-B6A6-F4758E0376A5}" type="presParOf" srcId="{BC004B3B-DD49-1D4B-A170-663C2FB83DCF}" destId="{BDC77EC5-519F-CA4A-8A1F-6D734A51EBA5}" srcOrd="0" destOrd="0" presId="urn:microsoft.com/office/officeart/2005/8/layout/process5"/>
    <dgm:cxn modelId="{5D82FD3D-D711-D549-BEB7-E97B42CA8B31}" type="presParOf" srcId="{24AD277A-E12E-3140-AE19-FB07D591076A}" destId="{CF919303-282C-3642-BA32-8DC9DDE2133A}" srcOrd="4" destOrd="0" presId="urn:microsoft.com/office/officeart/2005/8/layout/process5"/>
    <dgm:cxn modelId="{886500E7-4A09-8B4D-89CF-D32CFDD7CF82}" type="presParOf" srcId="{24AD277A-E12E-3140-AE19-FB07D591076A}" destId="{F176B803-F8FE-0641-A23F-5BFEBBB23A76}" srcOrd="5" destOrd="0" presId="urn:microsoft.com/office/officeart/2005/8/layout/process5"/>
    <dgm:cxn modelId="{23C7BB86-028F-4C47-9929-18C504D493B3}" type="presParOf" srcId="{F176B803-F8FE-0641-A23F-5BFEBBB23A76}" destId="{978EB04E-CA40-604D-88CA-5EA07E56F4BD}" srcOrd="0" destOrd="0" presId="urn:microsoft.com/office/officeart/2005/8/layout/process5"/>
    <dgm:cxn modelId="{EBB56821-1CFA-E347-A656-F4146FE20733}" type="presParOf" srcId="{24AD277A-E12E-3140-AE19-FB07D591076A}" destId="{98ECA7C3-F519-1749-BB99-61EB674B5659}" srcOrd="6" destOrd="0" presId="urn:microsoft.com/office/officeart/2005/8/layout/process5"/>
    <dgm:cxn modelId="{07490E55-5518-774B-A47D-9283B15B546A}" type="presParOf" srcId="{24AD277A-E12E-3140-AE19-FB07D591076A}" destId="{96C98C58-A78D-7646-BD07-19D63266D5C0}" srcOrd="7" destOrd="0" presId="urn:microsoft.com/office/officeart/2005/8/layout/process5"/>
    <dgm:cxn modelId="{13DD29CF-C224-FC47-AFC4-6FA422AAC47F}" type="presParOf" srcId="{96C98C58-A78D-7646-BD07-19D63266D5C0}" destId="{FBD71234-7136-6E46-BF8F-2E30B228D376}" srcOrd="0" destOrd="0" presId="urn:microsoft.com/office/officeart/2005/8/layout/process5"/>
    <dgm:cxn modelId="{81A6220C-4862-5746-B67F-E6CBC12413CB}" type="presParOf" srcId="{24AD277A-E12E-3140-AE19-FB07D591076A}" destId="{F2F88A43-DF4A-0E40-9D3C-163E846DA7E1}" srcOrd="8" destOrd="0" presId="urn:microsoft.com/office/officeart/2005/8/layout/process5"/>
    <dgm:cxn modelId="{1F0CAD31-810B-B346-AD28-4C4431C1037D}" type="presParOf" srcId="{24AD277A-E12E-3140-AE19-FB07D591076A}" destId="{CE726457-C5BF-BA44-A4F2-832C4F15C412}" srcOrd="9" destOrd="0" presId="urn:microsoft.com/office/officeart/2005/8/layout/process5"/>
    <dgm:cxn modelId="{8B65C921-8AB5-A746-883A-8E5133BEE4B5}" type="presParOf" srcId="{CE726457-C5BF-BA44-A4F2-832C4F15C412}" destId="{75ABEE48-5861-7F41-83FA-A70AEB21EC00}" srcOrd="0" destOrd="0" presId="urn:microsoft.com/office/officeart/2005/8/layout/process5"/>
    <dgm:cxn modelId="{788B0FCA-CAA5-FA44-A65F-FB0CE37F0CDE}" type="presParOf" srcId="{24AD277A-E12E-3140-AE19-FB07D591076A}" destId="{923FBA2E-6939-7842-BBB4-4BB10915A908}"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CF32C-A17C-41CA-8A38-73902904192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6C1B594-93BE-4E7C-92FB-2CF7E37AA557}">
      <dgm:prSet/>
      <dgm:spPr/>
      <dgm:t>
        <a:bodyPr/>
        <a:lstStyle/>
        <a:p>
          <a:r>
            <a:rPr lang="en-US" dirty="0"/>
            <a:t>All 3 models appear to generate summaries reasonably well, with model 2 (centroid based BOW summarization) being the best  in terms of speed and quality of summary.</a:t>
          </a:r>
        </a:p>
      </dgm:t>
    </dgm:pt>
    <dgm:pt modelId="{552022FC-45D5-4044-8CDC-D54E0B83BC76}" type="parTrans" cxnId="{682297ED-2887-47EA-9633-DFA9665D165E}">
      <dgm:prSet/>
      <dgm:spPr/>
      <dgm:t>
        <a:bodyPr/>
        <a:lstStyle/>
        <a:p>
          <a:endParaRPr lang="en-US"/>
        </a:p>
      </dgm:t>
    </dgm:pt>
    <dgm:pt modelId="{CE04C059-29BD-4403-9AA4-EFD3085C5E52}" type="sibTrans" cxnId="{682297ED-2887-47EA-9633-DFA9665D165E}">
      <dgm:prSet/>
      <dgm:spPr/>
      <dgm:t>
        <a:bodyPr/>
        <a:lstStyle/>
        <a:p>
          <a:endParaRPr lang="en-US"/>
        </a:p>
      </dgm:t>
    </dgm:pt>
    <dgm:pt modelId="{C9EB6A78-1F7C-4DE4-A816-4125D2C972BA}">
      <dgm:prSet/>
      <dgm:spPr/>
      <dgm:t>
        <a:bodyPr/>
        <a:lstStyle/>
        <a:p>
          <a:r>
            <a:rPr lang="en-US" dirty="0"/>
            <a:t>This project can be further expanded to include text visualization, multiple document domains, </a:t>
          </a:r>
          <a:r>
            <a:rPr lang="en-US"/>
            <a:t>abstractive summarization and </a:t>
          </a:r>
          <a:r>
            <a:rPr lang="en-US" dirty="0"/>
            <a:t>deployed on </a:t>
          </a:r>
          <a:r>
            <a:rPr lang="en-US"/>
            <a:t>mobile platform.</a:t>
          </a:r>
          <a:endParaRPr lang="en-US" dirty="0"/>
        </a:p>
      </dgm:t>
    </dgm:pt>
    <dgm:pt modelId="{FE1B7579-4682-455E-9DCF-68FE83B39E9F}" type="parTrans" cxnId="{A78A4EB9-189F-4FAC-9A54-982044BAA72E}">
      <dgm:prSet/>
      <dgm:spPr/>
      <dgm:t>
        <a:bodyPr/>
        <a:lstStyle/>
        <a:p>
          <a:endParaRPr lang="en-US"/>
        </a:p>
      </dgm:t>
    </dgm:pt>
    <dgm:pt modelId="{B1322F07-DA3C-4674-A238-28A70E08BA70}" type="sibTrans" cxnId="{A78A4EB9-189F-4FAC-9A54-982044BAA72E}">
      <dgm:prSet/>
      <dgm:spPr/>
      <dgm:t>
        <a:bodyPr/>
        <a:lstStyle/>
        <a:p>
          <a:endParaRPr lang="en-US"/>
        </a:p>
      </dgm:t>
    </dgm:pt>
    <dgm:pt modelId="{7FE36543-EA0B-FD40-97E8-71858237089F}" type="pres">
      <dgm:prSet presAssocID="{1BDCF32C-A17C-41CA-8A38-739029041923}" presName="linear" presStyleCnt="0">
        <dgm:presLayoutVars>
          <dgm:animLvl val="lvl"/>
          <dgm:resizeHandles val="exact"/>
        </dgm:presLayoutVars>
      </dgm:prSet>
      <dgm:spPr/>
    </dgm:pt>
    <dgm:pt modelId="{879DB66C-B6C2-6345-8B78-FA20866C0F00}" type="pres">
      <dgm:prSet presAssocID="{A6C1B594-93BE-4E7C-92FB-2CF7E37AA557}" presName="parentText" presStyleLbl="node1" presStyleIdx="0" presStyleCnt="2">
        <dgm:presLayoutVars>
          <dgm:chMax val="0"/>
          <dgm:bulletEnabled val="1"/>
        </dgm:presLayoutVars>
      </dgm:prSet>
      <dgm:spPr/>
    </dgm:pt>
    <dgm:pt modelId="{3B9A7675-7CB9-654A-B69A-B836B4CA3477}" type="pres">
      <dgm:prSet presAssocID="{CE04C059-29BD-4403-9AA4-EFD3085C5E52}" presName="spacer" presStyleCnt="0"/>
      <dgm:spPr/>
    </dgm:pt>
    <dgm:pt modelId="{8340FFC1-B41B-1546-8F20-52F1E03DB40E}" type="pres">
      <dgm:prSet presAssocID="{C9EB6A78-1F7C-4DE4-A816-4125D2C972BA}" presName="parentText" presStyleLbl="node1" presStyleIdx="1" presStyleCnt="2">
        <dgm:presLayoutVars>
          <dgm:chMax val="0"/>
          <dgm:bulletEnabled val="1"/>
        </dgm:presLayoutVars>
      </dgm:prSet>
      <dgm:spPr/>
    </dgm:pt>
  </dgm:ptLst>
  <dgm:cxnLst>
    <dgm:cxn modelId="{A5A8DE0C-B73E-E54D-9FDE-012387BAC168}" type="presOf" srcId="{C9EB6A78-1F7C-4DE4-A816-4125D2C972BA}" destId="{8340FFC1-B41B-1546-8F20-52F1E03DB40E}" srcOrd="0" destOrd="0" presId="urn:microsoft.com/office/officeart/2005/8/layout/vList2"/>
    <dgm:cxn modelId="{BDF79D77-EACC-D54E-8414-F6A8507DD344}" type="presOf" srcId="{A6C1B594-93BE-4E7C-92FB-2CF7E37AA557}" destId="{879DB66C-B6C2-6345-8B78-FA20866C0F00}" srcOrd="0" destOrd="0" presId="urn:microsoft.com/office/officeart/2005/8/layout/vList2"/>
    <dgm:cxn modelId="{BB631183-4D50-E94F-BE6D-E1CC00F4E386}" type="presOf" srcId="{1BDCF32C-A17C-41CA-8A38-739029041923}" destId="{7FE36543-EA0B-FD40-97E8-71858237089F}" srcOrd="0" destOrd="0" presId="urn:microsoft.com/office/officeart/2005/8/layout/vList2"/>
    <dgm:cxn modelId="{A78A4EB9-189F-4FAC-9A54-982044BAA72E}" srcId="{1BDCF32C-A17C-41CA-8A38-739029041923}" destId="{C9EB6A78-1F7C-4DE4-A816-4125D2C972BA}" srcOrd="1" destOrd="0" parTransId="{FE1B7579-4682-455E-9DCF-68FE83B39E9F}" sibTransId="{B1322F07-DA3C-4674-A238-28A70E08BA70}"/>
    <dgm:cxn modelId="{682297ED-2887-47EA-9633-DFA9665D165E}" srcId="{1BDCF32C-A17C-41CA-8A38-739029041923}" destId="{A6C1B594-93BE-4E7C-92FB-2CF7E37AA557}" srcOrd="0" destOrd="0" parTransId="{552022FC-45D5-4044-8CDC-D54E0B83BC76}" sibTransId="{CE04C059-29BD-4403-9AA4-EFD3085C5E52}"/>
    <dgm:cxn modelId="{66798147-80AA-BF41-9AD6-BC79792D7287}" type="presParOf" srcId="{7FE36543-EA0B-FD40-97E8-71858237089F}" destId="{879DB66C-B6C2-6345-8B78-FA20866C0F00}" srcOrd="0" destOrd="0" presId="urn:microsoft.com/office/officeart/2005/8/layout/vList2"/>
    <dgm:cxn modelId="{4ABAE891-7F47-B44C-9618-42DB64EA21E7}" type="presParOf" srcId="{7FE36543-EA0B-FD40-97E8-71858237089F}" destId="{3B9A7675-7CB9-654A-B69A-B836B4CA3477}" srcOrd="1" destOrd="0" presId="urn:microsoft.com/office/officeart/2005/8/layout/vList2"/>
    <dgm:cxn modelId="{6B4BE3A9-7C6D-4E44-B65F-CF3F7947DD9C}" type="presParOf" srcId="{7FE36543-EA0B-FD40-97E8-71858237089F}" destId="{8340FFC1-B41B-1546-8F20-52F1E03DB40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68E84-8AA4-4622-9762-02DAA80B500B}">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22744D-A402-439F-99F5-5BE3A1CCF56F}">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668B2-E9B4-450D-B1DF-0B2AC21D6C1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66800">
            <a:lnSpc>
              <a:spcPct val="90000"/>
            </a:lnSpc>
            <a:spcBef>
              <a:spcPct val="0"/>
            </a:spcBef>
            <a:spcAft>
              <a:spcPct val="35000"/>
            </a:spcAft>
            <a:buNone/>
          </a:pPr>
          <a:r>
            <a:rPr lang="en-US" sz="2400" kern="1200"/>
            <a:t>Too many articles to read but too little time ?</a:t>
          </a:r>
        </a:p>
      </dsp:txBody>
      <dsp:txXfrm>
        <a:off x="1941716" y="718"/>
        <a:ext cx="4571887" cy="1681139"/>
      </dsp:txXfrm>
    </dsp:sp>
    <dsp:sp modelId="{BF917B81-C21E-427C-8E89-3D20575162C3}">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A5A839-1FD4-490F-9102-FA9A3DA09B3A}">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016EBD-20E2-4F15-AC76-5652677D9F5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66800">
            <a:lnSpc>
              <a:spcPct val="90000"/>
            </a:lnSpc>
            <a:spcBef>
              <a:spcPct val="0"/>
            </a:spcBef>
            <a:spcAft>
              <a:spcPct val="35000"/>
            </a:spcAft>
            <a:buNone/>
          </a:pPr>
          <a:r>
            <a:rPr lang="en-US" sz="2400" kern="1200"/>
            <a:t>Have a text summarizer that </a:t>
          </a:r>
          <a:r>
            <a:rPr lang="en-US" sz="2400" b="1" kern="1200"/>
            <a:t>will take in an article </a:t>
          </a:r>
          <a:r>
            <a:rPr lang="en-US" sz="2400" kern="1200"/>
            <a:t>as input and return a </a:t>
          </a:r>
          <a:r>
            <a:rPr lang="en-US" sz="2400" b="1" kern="1200"/>
            <a:t>summary</a:t>
          </a:r>
          <a:r>
            <a:rPr lang="en-US" sz="2400" kern="1200"/>
            <a:t> as output.</a:t>
          </a:r>
        </a:p>
      </dsp:txBody>
      <dsp:txXfrm>
        <a:off x="1941716" y="2102143"/>
        <a:ext cx="4571887" cy="1681139"/>
      </dsp:txXfrm>
    </dsp:sp>
    <dsp:sp modelId="{5CBE4DC2-55B5-4BB7-8FB6-315CB1E195A5}">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0CE02-393C-42B9-A635-CD9BBA32EF9C}">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7BD9AD-16EE-48E0-8011-96E87F9E055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66800">
            <a:lnSpc>
              <a:spcPct val="90000"/>
            </a:lnSpc>
            <a:spcBef>
              <a:spcPct val="0"/>
            </a:spcBef>
            <a:spcAft>
              <a:spcPct val="35000"/>
            </a:spcAft>
            <a:buNone/>
          </a:pPr>
          <a:r>
            <a:rPr lang="en-US" sz="2400" kern="1200" dirty="0"/>
            <a:t>Problem Type: Unsupervised Learning using Natural Language Processing (NLP)</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F8FBF-3DA7-4906-A625-AD1DEB018377}">
      <dsp:nvSpPr>
        <dsp:cNvPr id="0" name=""/>
        <dsp:cNvSpPr/>
      </dsp:nvSpPr>
      <dsp:spPr>
        <a:xfrm>
          <a:off x="-303377" y="1259388"/>
          <a:ext cx="6513603" cy="252819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50A83-D2A3-495B-9D7B-1B51BB0F4538}">
      <dsp:nvSpPr>
        <dsp:cNvPr id="0" name=""/>
        <dsp:cNvSpPr/>
      </dsp:nvSpPr>
      <dsp:spPr>
        <a:xfrm>
          <a:off x="0" y="1800476"/>
          <a:ext cx="1393224" cy="13905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CB9534-3DCB-4277-A75F-F06B9D5D7CCF}">
      <dsp:nvSpPr>
        <dsp:cNvPr id="0" name=""/>
        <dsp:cNvSpPr/>
      </dsp:nvSpPr>
      <dsp:spPr>
        <a:xfrm>
          <a:off x="1523273" y="1569203"/>
          <a:ext cx="4808559" cy="252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567" tIns="267567" rIns="267567" bIns="267567" numCol="1" spcCol="1270" anchor="ctr" anchorCtr="0">
          <a:noAutofit/>
        </a:bodyPr>
        <a:lstStyle/>
        <a:p>
          <a:pPr marL="0" lvl="0" indent="0" algn="l" defTabSz="1066800">
            <a:lnSpc>
              <a:spcPct val="100000"/>
            </a:lnSpc>
            <a:spcBef>
              <a:spcPct val="0"/>
            </a:spcBef>
            <a:spcAft>
              <a:spcPct val="35000"/>
            </a:spcAft>
            <a:buNone/>
          </a:pPr>
          <a:r>
            <a:rPr lang="en-SG" sz="2400" i="1" kern="1200" dirty="0"/>
            <a:t>“Automatic text summarization is the task of producing a </a:t>
          </a:r>
          <a:r>
            <a:rPr lang="en-SG" sz="2400" b="1" i="1" u="sng" kern="1200" dirty="0"/>
            <a:t>concise</a:t>
          </a:r>
          <a:r>
            <a:rPr lang="en-SG" sz="2400" i="1" kern="1200" dirty="0"/>
            <a:t> and </a:t>
          </a:r>
          <a:r>
            <a:rPr lang="en-SG" sz="2400" b="1" i="1" u="sng" kern="1200" dirty="0"/>
            <a:t>fluent</a:t>
          </a:r>
          <a:r>
            <a:rPr lang="en-SG" sz="2400" i="1" kern="1200" dirty="0"/>
            <a:t> summary while preserving </a:t>
          </a:r>
          <a:r>
            <a:rPr lang="en-SG" sz="2400" b="1" i="1" u="sng" kern="1200" dirty="0"/>
            <a:t>key information content </a:t>
          </a:r>
          <a:r>
            <a:rPr lang="en-SG" sz="2400" i="1" kern="1200" dirty="0"/>
            <a:t>and </a:t>
          </a:r>
          <a:r>
            <a:rPr lang="en-SG" sz="2400" b="1" i="1" u="sng" kern="1200" dirty="0"/>
            <a:t>overall meaning</a:t>
          </a:r>
          <a:r>
            <a:rPr lang="en-SG" sz="2400" i="1" kern="1200" dirty="0"/>
            <a:t>”</a:t>
          </a:r>
        </a:p>
        <a:p>
          <a:pPr marL="0" lvl="0" indent="0" algn="l" defTabSz="1066800">
            <a:lnSpc>
              <a:spcPct val="100000"/>
            </a:lnSpc>
            <a:spcBef>
              <a:spcPct val="0"/>
            </a:spcBef>
            <a:spcAft>
              <a:spcPct val="35000"/>
            </a:spcAft>
            <a:buNone/>
          </a:pPr>
          <a:endParaRPr lang="en-US" sz="2400" kern="1200" dirty="0"/>
        </a:p>
      </dsp:txBody>
      <dsp:txXfrm>
        <a:off x="1523273" y="1569203"/>
        <a:ext cx="4808559" cy="2528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BC020-E211-4C4B-A016-B21ABF7A9396}">
      <dsp:nvSpPr>
        <dsp:cNvPr id="0" name=""/>
        <dsp:cNvSpPr/>
      </dsp:nvSpPr>
      <dsp:spPr>
        <a:xfrm>
          <a:off x="0" y="7318"/>
          <a:ext cx="6513603"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Input </a:t>
          </a:r>
        </a:p>
      </dsp:txBody>
      <dsp:txXfrm>
        <a:off x="48005" y="55323"/>
        <a:ext cx="6417593" cy="887374"/>
      </dsp:txXfrm>
    </dsp:sp>
    <dsp:sp modelId="{FC6F9F21-2469-574E-BF26-3A885F3E42A9}">
      <dsp:nvSpPr>
        <dsp:cNvPr id="0" name=""/>
        <dsp:cNvSpPr/>
      </dsp:nvSpPr>
      <dsp:spPr>
        <a:xfrm>
          <a:off x="0" y="990703"/>
          <a:ext cx="6513603" cy="3225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a:t>Upload Text File (.txt, .pdf)</a:t>
          </a:r>
        </a:p>
        <a:p>
          <a:pPr marL="285750" lvl="1" indent="-285750" algn="l" defTabSz="1422400">
            <a:lnSpc>
              <a:spcPct val="90000"/>
            </a:lnSpc>
            <a:spcBef>
              <a:spcPct val="0"/>
            </a:spcBef>
            <a:spcAft>
              <a:spcPct val="20000"/>
            </a:spcAft>
            <a:buChar char="•"/>
          </a:pPr>
          <a:r>
            <a:rPr lang="en-US" sz="3200" kern="1200" dirty="0"/>
            <a:t>Paste an URL</a:t>
          </a:r>
        </a:p>
        <a:p>
          <a:pPr marL="285750" lvl="1" indent="-285750" algn="l" defTabSz="1422400">
            <a:lnSpc>
              <a:spcPct val="90000"/>
            </a:lnSpc>
            <a:spcBef>
              <a:spcPct val="0"/>
            </a:spcBef>
            <a:spcAft>
              <a:spcPct val="20000"/>
            </a:spcAft>
            <a:buChar char="•"/>
          </a:pPr>
          <a:r>
            <a:rPr lang="en-US" sz="3200" kern="1200"/>
            <a:t>Paste A block of Text</a:t>
          </a:r>
        </a:p>
        <a:p>
          <a:pPr marL="285750" lvl="1" indent="-285750" algn="l" defTabSz="1422400">
            <a:lnSpc>
              <a:spcPct val="90000"/>
            </a:lnSpc>
            <a:spcBef>
              <a:spcPct val="0"/>
            </a:spcBef>
            <a:spcAft>
              <a:spcPct val="20000"/>
            </a:spcAft>
            <a:buChar char="•"/>
          </a:pPr>
          <a:r>
            <a:rPr lang="en-US" sz="3200" kern="1200" dirty="0"/>
            <a:t>Specify Summary Size (1/3/5 mins, no. of sentences)</a:t>
          </a:r>
        </a:p>
        <a:p>
          <a:pPr marL="285750" lvl="1" indent="-285750" algn="l" defTabSz="1422400">
            <a:lnSpc>
              <a:spcPct val="90000"/>
            </a:lnSpc>
            <a:spcBef>
              <a:spcPct val="0"/>
            </a:spcBef>
            <a:spcAft>
              <a:spcPct val="20000"/>
            </a:spcAft>
            <a:buChar char="•"/>
          </a:pPr>
          <a:r>
            <a:rPr lang="en-US" sz="3200" kern="1200"/>
            <a:t>Select Summarization Methods</a:t>
          </a:r>
        </a:p>
      </dsp:txBody>
      <dsp:txXfrm>
        <a:off x="0" y="990703"/>
        <a:ext cx="6513603" cy="3225060"/>
      </dsp:txXfrm>
    </dsp:sp>
    <dsp:sp modelId="{58E3AC1F-5AED-E047-8F5F-94901F3E9DAC}">
      <dsp:nvSpPr>
        <dsp:cNvPr id="0" name=""/>
        <dsp:cNvSpPr/>
      </dsp:nvSpPr>
      <dsp:spPr>
        <a:xfrm>
          <a:off x="0" y="4215763"/>
          <a:ext cx="6513603" cy="98338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Output</a:t>
          </a:r>
        </a:p>
      </dsp:txBody>
      <dsp:txXfrm>
        <a:off x="48005" y="4263768"/>
        <a:ext cx="6417593" cy="887374"/>
      </dsp:txXfrm>
    </dsp:sp>
    <dsp:sp modelId="{A735F9C8-2797-554C-9BC4-6C77798CDD03}">
      <dsp:nvSpPr>
        <dsp:cNvPr id="0" name=""/>
        <dsp:cNvSpPr/>
      </dsp:nvSpPr>
      <dsp:spPr>
        <a:xfrm>
          <a:off x="0" y="5199148"/>
          <a:ext cx="6513603"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a:t>Summary </a:t>
          </a:r>
        </a:p>
      </dsp:txBody>
      <dsp:txXfrm>
        <a:off x="0" y="5199148"/>
        <a:ext cx="6513603" cy="678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033A2-65B2-C740-87D9-0A423B899EE3}">
      <dsp:nvSpPr>
        <dsp:cNvPr id="0" name=""/>
        <dsp:cNvSpPr/>
      </dsp:nvSpPr>
      <dsp:spPr>
        <a:xfrm>
          <a:off x="526550" y="4620"/>
          <a:ext cx="1938027" cy="1162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Text</a:t>
          </a:r>
        </a:p>
      </dsp:txBody>
      <dsp:txXfrm>
        <a:off x="560608" y="38678"/>
        <a:ext cx="1869911" cy="1094700"/>
      </dsp:txXfrm>
    </dsp:sp>
    <dsp:sp modelId="{1359D8AE-AE1E-1B4E-992F-842D030EE7FE}">
      <dsp:nvSpPr>
        <dsp:cNvPr id="0" name=""/>
        <dsp:cNvSpPr/>
      </dsp:nvSpPr>
      <dsp:spPr>
        <a:xfrm rot="21597923">
          <a:off x="2525565" y="366785"/>
          <a:ext cx="1478371" cy="480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25565" y="462955"/>
        <a:ext cx="1334182" cy="288378"/>
      </dsp:txXfrm>
    </dsp:sp>
    <dsp:sp modelId="{0E65AF11-AD82-9241-8DBC-CD35CE0B685C}">
      <dsp:nvSpPr>
        <dsp:cNvPr id="0" name=""/>
        <dsp:cNvSpPr/>
      </dsp:nvSpPr>
      <dsp:spPr>
        <a:xfrm>
          <a:off x="3972130" y="2538"/>
          <a:ext cx="1938027" cy="1162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Sentences</a:t>
          </a:r>
        </a:p>
        <a:p>
          <a:pPr marL="0" lvl="0" indent="0" algn="ctr" defTabSz="1066800">
            <a:lnSpc>
              <a:spcPct val="90000"/>
            </a:lnSpc>
            <a:spcBef>
              <a:spcPct val="0"/>
            </a:spcBef>
            <a:spcAft>
              <a:spcPct val="35000"/>
            </a:spcAft>
            <a:buNone/>
          </a:pPr>
          <a:r>
            <a:rPr lang="en-GB" sz="2400" kern="1200" dirty="0"/>
            <a:t>(*cleaning)</a:t>
          </a:r>
        </a:p>
      </dsp:txBody>
      <dsp:txXfrm>
        <a:off x="4006188" y="36596"/>
        <a:ext cx="1869911" cy="1094700"/>
      </dsp:txXfrm>
    </dsp:sp>
    <dsp:sp modelId="{BC004B3B-DD49-1D4B-A170-663C2FB83DCF}">
      <dsp:nvSpPr>
        <dsp:cNvPr id="0" name=""/>
        <dsp:cNvSpPr/>
      </dsp:nvSpPr>
      <dsp:spPr>
        <a:xfrm rot="21597546">
          <a:off x="5964841" y="342384"/>
          <a:ext cx="1447105" cy="480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964841" y="438561"/>
        <a:ext cx="1302916" cy="288378"/>
      </dsp:txXfrm>
    </dsp:sp>
    <dsp:sp modelId="{CF919303-282C-3642-BA32-8DC9DDE2133A}">
      <dsp:nvSpPr>
        <dsp:cNvPr id="0" name=""/>
        <dsp:cNvSpPr/>
      </dsp:nvSpPr>
      <dsp:spPr>
        <a:xfrm>
          <a:off x="7514767" y="0"/>
          <a:ext cx="1966051" cy="1162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Sentence Vectors</a:t>
          </a:r>
        </a:p>
      </dsp:txBody>
      <dsp:txXfrm>
        <a:off x="7548825" y="34058"/>
        <a:ext cx="1897935" cy="1094700"/>
      </dsp:txXfrm>
    </dsp:sp>
    <dsp:sp modelId="{F176B803-F8FE-0641-A23F-5BFEBBB23A76}">
      <dsp:nvSpPr>
        <dsp:cNvPr id="0" name=""/>
        <dsp:cNvSpPr/>
      </dsp:nvSpPr>
      <dsp:spPr>
        <a:xfrm rot="5400000">
          <a:off x="8124749" y="1363255"/>
          <a:ext cx="753010" cy="480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5400000">
        <a:off x="8357065" y="1227066"/>
        <a:ext cx="288378" cy="608821"/>
      </dsp:txXfrm>
    </dsp:sp>
    <dsp:sp modelId="{98ECA7C3-F519-1749-BB99-61EB674B5659}">
      <dsp:nvSpPr>
        <dsp:cNvPr id="0" name=""/>
        <dsp:cNvSpPr/>
      </dsp:nvSpPr>
      <dsp:spPr>
        <a:xfrm>
          <a:off x="7514767" y="1909135"/>
          <a:ext cx="1966051" cy="1162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FFF00"/>
              </a:solidFill>
            </a:rPr>
            <a:t>Similarity Matrix</a:t>
          </a:r>
        </a:p>
      </dsp:txBody>
      <dsp:txXfrm>
        <a:off x="7548825" y="1943193"/>
        <a:ext cx="1897935" cy="1094700"/>
      </dsp:txXfrm>
    </dsp:sp>
    <dsp:sp modelId="{96C98C58-A78D-7646-BD07-19D63266D5C0}">
      <dsp:nvSpPr>
        <dsp:cNvPr id="0" name=""/>
        <dsp:cNvSpPr/>
      </dsp:nvSpPr>
      <dsp:spPr>
        <a:xfrm rot="10769621">
          <a:off x="5961191" y="2283042"/>
          <a:ext cx="1447161" cy="480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10800000">
        <a:off x="6105377" y="2378531"/>
        <a:ext cx="1302972" cy="288378"/>
      </dsp:txXfrm>
    </dsp:sp>
    <dsp:sp modelId="{F2F88A43-DF4A-0E40-9D3C-163E846DA7E1}">
      <dsp:nvSpPr>
        <dsp:cNvPr id="0" name=""/>
        <dsp:cNvSpPr/>
      </dsp:nvSpPr>
      <dsp:spPr>
        <a:xfrm>
          <a:off x="3972130" y="1940566"/>
          <a:ext cx="1938027" cy="1162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FFF00"/>
              </a:solidFill>
            </a:rPr>
            <a:t>Graph</a:t>
          </a:r>
        </a:p>
      </dsp:txBody>
      <dsp:txXfrm>
        <a:off x="4006188" y="1974624"/>
        <a:ext cx="1869911" cy="1094700"/>
      </dsp:txXfrm>
    </dsp:sp>
    <dsp:sp modelId="{CE726457-C5BF-BA44-A4F2-832C4F15C412}">
      <dsp:nvSpPr>
        <dsp:cNvPr id="0" name=""/>
        <dsp:cNvSpPr/>
      </dsp:nvSpPr>
      <dsp:spPr>
        <a:xfrm rot="10797923">
          <a:off x="2501781" y="2282686"/>
          <a:ext cx="1478371" cy="480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10800000">
        <a:off x="2645970" y="2378768"/>
        <a:ext cx="1334182" cy="288378"/>
      </dsp:txXfrm>
    </dsp:sp>
    <dsp:sp modelId="{923FBA2E-6939-7842-BBB4-4BB10915A908}">
      <dsp:nvSpPr>
        <dsp:cNvPr id="0" name=""/>
        <dsp:cNvSpPr/>
      </dsp:nvSpPr>
      <dsp:spPr>
        <a:xfrm>
          <a:off x="526550" y="1942647"/>
          <a:ext cx="1938027" cy="1162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FFF00"/>
              </a:solidFill>
            </a:rPr>
            <a:t>Scoring</a:t>
          </a:r>
        </a:p>
      </dsp:txBody>
      <dsp:txXfrm>
        <a:off x="560608" y="1976705"/>
        <a:ext cx="1869911" cy="1094700"/>
      </dsp:txXfrm>
    </dsp:sp>
    <dsp:sp modelId="{97BBA371-2F4B-F243-9E29-FD94CE32F59F}">
      <dsp:nvSpPr>
        <dsp:cNvPr id="0" name=""/>
        <dsp:cNvSpPr/>
      </dsp:nvSpPr>
      <dsp:spPr>
        <a:xfrm rot="5400000">
          <a:off x="1129510" y="3241126"/>
          <a:ext cx="732106" cy="480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5400000">
        <a:off x="1351374" y="3115389"/>
        <a:ext cx="288378" cy="587917"/>
      </dsp:txXfrm>
    </dsp:sp>
    <dsp:sp modelId="{EE3A9963-009D-514E-A208-025DE22259DA}">
      <dsp:nvSpPr>
        <dsp:cNvPr id="0" name=""/>
        <dsp:cNvSpPr/>
      </dsp:nvSpPr>
      <dsp:spPr>
        <a:xfrm>
          <a:off x="526550" y="3880675"/>
          <a:ext cx="1938027" cy="1162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FFF00"/>
              </a:solidFill>
            </a:rPr>
            <a:t>Selection</a:t>
          </a:r>
        </a:p>
      </dsp:txBody>
      <dsp:txXfrm>
        <a:off x="560608" y="3914733"/>
        <a:ext cx="1869911" cy="1094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033A2-65B2-C740-87D9-0A423B899EE3}">
      <dsp:nvSpPr>
        <dsp:cNvPr id="0" name=""/>
        <dsp:cNvSpPr/>
      </dsp:nvSpPr>
      <dsp:spPr>
        <a:xfrm>
          <a:off x="7119" y="819679"/>
          <a:ext cx="2127869" cy="12767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Text</a:t>
          </a:r>
        </a:p>
      </dsp:txBody>
      <dsp:txXfrm>
        <a:off x="44513" y="857073"/>
        <a:ext cx="2053081" cy="1201933"/>
      </dsp:txXfrm>
    </dsp:sp>
    <dsp:sp modelId="{1359D8AE-AE1E-1B4E-992F-842D030EE7FE}">
      <dsp:nvSpPr>
        <dsp:cNvPr id="0" name=""/>
        <dsp:cNvSpPr/>
      </dsp:nvSpPr>
      <dsp:spPr>
        <a:xfrm>
          <a:off x="2322241" y="1194184"/>
          <a:ext cx="451108" cy="527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322241" y="1299726"/>
        <a:ext cx="315776" cy="316627"/>
      </dsp:txXfrm>
    </dsp:sp>
    <dsp:sp modelId="{0E65AF11-AD82-9241-8DBC-CD35CE0B685C}">
      <dsp:nvSpPr>
        <dsp:cNvPr id="0" name=""/>
        <dsp:cNvSpPr/>
      </dsp:nvSpPr>
      <dsp:spPr>
        <a:xfrm>
          <a:off x="2986136" y="819679"/>
          <a:ext cx="2127869" cy="12767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Sentences</a:t>
          </a:r>
        </a:p>
        <a:p>
          <a:pPr marL="0" lvl="0" indent="0" algn="ctr" defTabSz="1066800">
            <a:lnSpc>
              <a:spcPct val="90000"/>
            </a:lnSpc>
            <a:spcBef>
              <a:spcPct val="0"/>
            </a:spcBef>
            <a:spcAft>
              <a:spcPct val="35000"/>
            </a:spcAft>
            <a:buNone/>
          </a:pPr>
          <a:r>
            <a:rPr lang="en-GB" sz="2400" kern="1200" dirty="0"/>
            <a:t>(*cleaning)</a:t>
          </a:r>
        </a:p>
      </dsp:txBody>
      <dsp:txXfrm>
        <a:off x="3023530" y="857073"/>
        <a:ext cx="2053081" cy="1201933"/>
      </dsp:txXfrm>
    </dsp:sp>
    <dsp:sp modelId="{BC004B3B-DD49-1D4B-A170-663C2FB83DCF}">
      <dsp:nvSpPr>
        <dsp:cNvPr id="0" name=""/>
        <dsp:cNvSpPr/>
      </dsp:nvSpPr>
      <dsp:spPr>
        <a:xfrm>
          <a:off x="5301258" y="1194184"/>
          <a:ext cx="451108" cy="527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301258" y="1299726"/>
        <a:ext cx="315776" cy="316627"/>
      </dsp:txXfrm>
    </dsp:sp>
    <dsp:sp modelId="{CF919303-282C-3642-BA32-8DC9DDE2133A}">
      <dsp:nvSpPr>
        <dsp:cNvPr id="0" name=""/>
        <dsp:cNvSpPr/>
      </dsp:nvSpPr>
      <dsp:spPr>
        <a:xfrm>
          <a:off x="5965153" y="819679"/>
          <a:ext cx="2127869" cy="12767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FFF00"/>
              </a:solidFill>
            </a:rPr>
            <a:t>Sentence Vectors</a:t>
          </a:r>
        </a:p>
        <a:p>
          <a:pPr marL="0" lvl="0" indent="0" algn="ctr" defTabSz="1066800">
            <a:lnSpc>
              <a:spcPct val="90000"/>
            </a:lnSpc>
            <a:spcBef>
              <a:spcPct val="0"/>
            </a:spcBef>
            <a:spcAft>
              <a:spcPct val="35000"/>
            </a:spcAft>
            <a:buNone/>
          </a:pPr>
          <a:r>
            <a:rPr lang="en-GB" sz="2400" kern="1200" dirty="0">
              <a:solidFill>
                <a:srgbClr val="FFFF00"/>
              </a:solidFill>
            </a:rPr>
            <a:t>(TF-IDF)</a:t>
          </a:r>
        </a:p>
      </dsp:txBody>
      <dsp:txXfrm>
        <a:off x="6002547" y="857073"/>
        <a:ext cx="2053081" cy="1201933"/>
      </dsp:txXfrm>
    </dsp:sp>
    <dsp:sp modelId="{F176B803-F8FE-0641-A23F-5BFEBBB23A76}">
      <dsp:nvSpPr>
        <dsp:cNvPr id="0" name=""/>
        <dsp:cNvSpPr/>
      </dsp:nvSpPr>
      <dsp:spPr>
        <a:xfrm rot="5400000">
          <a:off x="6803533" y="2245351"/>
          <a:ext cx="451108" cy="527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5400000">
        <a:off x="6870774" y="2283652"/>
        <a:ext cx="316627" cy="315776"/>
      </dsp:txXfrm>
    </dsp:sp>
    <dsp:sp modelId="{98ECA7C3-F519-1749-BB99-61EB674B5659}">
      <dsp:nvSpPr>
        <dsp:cNvPr id="0" name=""/>
        <dsp:cNvSpPr/>
      </dsp:nvSpPr>
      <dsp:spPr>
        <a:xfrm>
          <a:off x="5965153" y="2947548"/>
          <a:ext cx="2127869" cy="12767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FFFF00"/>
              </a:solidFill>
            </a:rPr>
            <a:t>Centroid Vector</a:t>
          </a:r>
        </a:p>
        <a:p>
          <a:pPr marL="0" lvl="0" indent="0" algn="ctr" defTabSz="889000">
            <a:lnSpc>
              <a:spcPct val="90000"/>
            </a:lnSpc>
            <a:spcBef>
              <a:spcPct val="0"/>
            </a:spcBef>
            <a:spcAft>
              <a:spcPct val="35000"/>
            </a:spcAft>
            <a:buNone/>
          </a:pPr>
          <a:r>
            <a:rPr lang="en-GB" sz="2000" kern="1200" dirty="0">
              <a:solidFill>
                <a:srgbClr val="FFFF00"/>
              </a:solidFill>
            </a:rPr>
            <a:t>(keywords in document)</a:t>
          </a:r>
        </a:p>
      </dsp:txBody>
      <dsp:txXfrm>
        <a:off x="6002547" y="2984942"/>
        <a:ext cx="2053081" cy="1201933"/>
      </dsp:txXfrm>
    </dsp:sp>
    <dsp:sp modelId="{96C98C58-A78D-7646-BD07-19D63266D5C0}">
      <dsp:nvSpPr>
        <dsp:cNvPr id="0" name=""/>
        <dsp:cNvSpPr/>
      </dsp:nvSpPr>
      <dsp:spPr>
        <a:xfrm rot="10800000">
          <a:off x="5326792" y="3322053"/>
          <a:ext cx="451108" cy="527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10800000">
        <a:off x="5462124" y="3427595"/>
        <a:ext cx="315776" cy="316627"/>
      </dsp:txXfrm>
    </dsp:sp>
    <dsp:sp modelId="{F2F88A43-DF4A-0E40-9D3C-163E846DA7E1}">
      <dsp:nvSpPr>
        <dsp:cNvPr id="0" name=""/>
        <dsp:cNvSpPr/>
      </dsp:nvSpPr>
      <dsp:spPr>
        <a:xfrm>
          <a:off x="2986136" y="2947548"/>
          <a:ext cx="2127869" cy="12767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FFF00"/>
              </a:solidFill>
            </a:rPr>
            <a:t>Scoring</a:t>
          </a:r>
        </a:p>
      </dsp:txBody>
      <dsp:txXfrm>
        <a:off x="3023530" y="2984942"/>
        <a:ext cx="2053081" cy="1201933"/>
      </dsp:txXfrm>
    </dsp:sp>
    <dsp:sp modelId="{CE726457-C5BF-BA44-A4F2-832C4F15C412}">
      <dsp:nvSpPr>
        <dsp:cNvPr id="0" name=""/>
        <dsp:cNvSpPr/>
      </dsp:nvSpPr>
      <dsp:spPr>
        <a:xfrm rot="10800000">
          <a:off x="2347775" y="3322053"/>
          <a:ext cx="451108" cy="527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10800000">
        <a:off x="2483107" y="3427595"/>
        <a:ext cx="315776" cy="316627"/>
      </dsp:txXfrm>
    </dsp:sp>
    <dsp:sp modelId="{923FBA2E-6939-7842-BBB4-4BB10915A908}">
      <dsp:nvSpPr>
        <dsp:cNvPr id="0" name=""/>
        <dsp:cNvSpPr/>
      </dsp:nvSpPr>
      <dsp:spPr>
        <a:xfrm>
          <a:off x="7119" y="2947548"/>
          <a:ext cx="2127869" cy="12767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rgbClr val="FFFF00"/>
              </a:solidFill>
            </a:rPr>
            <a:t>Selection</a:t>
          </a:r>
        </a:p>
      </dsp:txBody>
      <dsp:txXfrm>
        <a:off x="44513" y="2984942"/>
        <a:ext cx="2053081" cy="12019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DB66C-B6C2-6345-8B78-FA20866C0F00}">
      <dsp:nvSpPr>
        <dsp:cNvPr id="0" name=""/>
        <dsp:cNvSpPr/>
      </dsp:nvSpPr>
      <dsp:spPr>
        <a:xfrm>
          <a:off x="0" y="390133"/>
          <a:ext cx="6513603" cy="25108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All 3 models appear to generate summaries reasonably well, with model 2 (centroid based BOW summarization) being the best  in terms of speed and quality of summary.</a:t>
          </a:r>
        </a:p>
      </dsp:txBody>
      <dsp:txXfrm>
        <a:off x="122568" y="512701"/>
        <a:ext cx="6268467" cy="2265683"/>
      </dsp:txXfrm>
    </dsp:sp>
    <dsp:sp modelId="{8340FFC1-B41B-1546-8F20-52F1E03DB40E}">
      <dsp:nvSpPr>
        <dsp:cNvPr id="0" name=""/>
        <dsp:cNvSpPr/>
      </dsp:nvSpPr>
      <dsp:spPr>
        <a:xfrm>
          <a:off x="0" y="2984473"/>
          <a:ext cx="6513603" cy="25108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This project can be further expanded to include text visualization, multiple document domains, </a:t>
          </a:r>
          <a:r>
            <a:rPr lang="en-US" sz="2900" kern="1200"/>
            <a:t>abstractive summarization and </a:t>
          </a:r>
          <a:r>
            <a:rPr lang="en-US" sz="2900" kern="1200" dirty="0"/>
            <a:t>deployed on </a:t>
          </a:r>
          <a:r>
            <a:rPr lang="en-US" sz="2900" kern="1200"/>
            <a:t>mobile platform.</a:t>
          </a:r>
          <a:endParaRPr lang="en-US" sz="2900" kern="1200" dirty="0"/>
        </a:p>
      </dsp:txBody>
      <dsp:txXfrm>
        <a:off x="122568" y="3107041"/>
        <a:ext cx="6268467" cy="22656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ACFD0-1E88-0649-BE25-34B3D749F04B}"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1209DE-5E43-6E42-8726-45B2235F6480}" type="slidenum">
              <a:rPr lang="en-US" smtClean="0"/>
              <a:t>‹#›</a:t>
            </a:fld>
            <a:endParaRPr lang="en-US"/>
          </a:p>
        </p:txBody>
      </p:sp>
    </p:spTree>
    <p:extLst>
      <p:ext uri="{BB962C8B-B14F-4D97-AF65-F5344CB8AC3E}">
        <p14:creationId xmlns:p14="http://schemas.microsoft.com/office/powerpoint/2010/main" val="876897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1209DE-5E43-6E42-8726-45B2235F6480}" type="slidenum">
              <a:rPr lang="en-US" smtClean="0"/>
              <a:t>3</a:t>
            </a:fld>
            <a:endParaRPr lang="en-US"/>
          </a:p>
        </p:txBody>
      </p:sp>
    </p:spTree>
    <p:extLst>
      <p:ext uri="{BB962C8B-B14F-4D97-AF65-F5344CB8AC3E}">
        <p14:creationId xmlns:p14="http://schemas.microsoft.com/office/powerpoint/2010/main" val="660722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E2FD-8B53-3B44-9817-4C3DA8DE83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1B6133D-F581-DF4A-8C58-4A5F1D3AAD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3A1D952-C0E2-C948-9DFB-A473CCB9A49B}"/>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5" name="Footer Placeholder 4">
            <a:extLst>
              <a:ext uri="{FF2B5EF4-FFF2-40B4-BE49-F238E27FC236}">
                <a16:creationId xmlns:a16="http://schemas.microsoft.com/office/drawing/2014/main" id="{C691B0EF-9A9D-5F46-9B31-A98E23B83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DFC80-C2F1-294F-8504-B616F8EDFE1E}"/>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622994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0FB0-F9AF-EC45-8E8C-B1798A57328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E775F8B-03B3-1F44-BDD9-FA07B262F1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39A2BC-0441-FB43-8FAF-1ACCFE9194C5}"/>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5" name="Footer Placeholder 4">
            <a:extLst>
              <a:ext uri="{FF2B5EF4-FFF2-40B4-BE49-F238E27FC236}">
                <a16:creationId xmlns:a16="http://schemas.microsoft.com/office/drawing/2014/main" id="{4B89ED74-981B-E946-B04F-A759B99F2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219C0-02C3-614F-A9D7-5832487EE0E6}"/>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2548297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00CB37-57D4-174F-9E9C-66EA37A59B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B21C3EB-0DB6-134D-83CF-328E70D3C30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21764E-4290-3448-A14E-5F1CCF4E068B}"/>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5" name="Footer Placeholder 4">
            <a:extLst>
              <a:ext uri="{FF2B5EF4-FFF2-40B4-BE49-F238E27FC236}">
                <a16:creationId xmlns:a16="http://schemas.microsoft.com/office/drawing/2014/main" id="{09367F2C-405D-6A4E-B6FC-E109BA455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F3C61-B787-574D-8123-7FA5198A7704}"/>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77203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011A1-18FB-BC4C-8CEC-89ADE90B53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F3ECFE-263C-4340-9B6C-83EDB2DC971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E19DB60-6DA2-7A4A-A0D8-FAA1B01EF7C1}"/>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5" name="Footer Placeholder 4">
            <a:extLst>
              <a:ext uri="{FF2B5EF4-FFF2-40B4-BE49-F238E27FC236}">
                <a16:creationId xmlns:a16="http://schemas.microsoft.com/office/drawing/2014/main" id="{3F41DDB5-7C07-BF47-A976-64890F78A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D4BCA-6605-294C-9B9F-4B10049FC313}"/>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13117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D833-EA59-5142-80E1-4EEA07C612A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87D1E50-E519-E74A-A3C7-F0F1882B23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4E7C5EA-0AF8-0442-96B5-B4F4377434D9}"/>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5" name="Footer Placeholder 4">
            <a:extLst>
              <a:ext uri="{FF2B5EF4-FFF2-40B4-BE49-F238E27FC236}">
                <a16:creationId xmlns:a16="http://schemas.microsoft.com/office/drawing/2014/main" id="{C61C6FFD-5DCF-A74C-B022-B10E92372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5F7E2-BD71-FD43-AF8C-F45AE4C7B302}"/>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221551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12EF-BFE0-F44E-9DA4-9C476E3B77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234DA7-FD40-9843-A715-53F5CBDFB0E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DD1715-C3E9-5745-9B7B-CA445EE59CE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5D971B-0FEC-014B-8DBF-90CE59B817BA}"/>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6" name="Footer Placeholder 5">
            <a:extLst>
              <a:ext uri="{FF2B5EF4-FFF2-40B4-BE49-F238E27FC236}">
                <a16:creationId xmlns:a16="http://schemas.microsoft.com/office/drawing/2014/main" id="{6AE6AAC3-EC88-254D-82AC-B3D4C67A8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D6F2F-9F87-2F4D-A3E7-049DC946CC69}"/>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404276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87A3-5CD3-DA49-B3AF-FA1B81B61A1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B44EB9F-20A6-D344-9126-EDD33D4A06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5CC1CCD-A67F-1643-816D-5CA85242C8B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FD8CB23-38E1-E045-8A61-0B5B03E89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C9857E-8C72-BA47-8DD6-83F5569E67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8E51A5A-634C-E74A-ADA2-FBACD8CD3A5A}"/>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8" name="Footer Placeholder 7">
            <a:extLst>
              <a:ext uri="{FF2B5EF4-FFF2-40B4-BE49-F238E27FC236}">
                <a16:creationId xmlns:a16="http://schemas.microsoft.com/office/drawing/2014/main" id="{CA9E3CBF-EFAE-DD4A-9FFC-BE5D003DC5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28B027-D55F-CC42-A3F5-27895C268FCA}"/>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1826452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D010-F375-0140-B39C-D7D9E6A202A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474F745-5CEF-AD44-AE1B-3B071CBF599E}"/>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4" name="Footer Placeholder 3">
            <a:extLst>
              <a:ext uri="{FF2B5EF4-FFF2-40B4-BE49-F238E27FC236}">
                <a16:creationId xmlns:a16="http://schemas.microsoft.com/office/drawing/2014/main" id="{D6150882-749A-0949-A451-12DA4A4A05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8DFAD4-1431-4649-8AF3-06385E324124}"/>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1471241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15D11-9946-624C-9007-A863D7AA7AAC}"/>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3" name="Footer Placeholder 2">
            <a:extLst>
              <a:ext uri="{FF2B5EF4-FFF2-40B4-BE49-F238E27FC236}">
                <a16:creationId xmlns:a16="http://schemas.microsoft.com/office/drawing/2014/main" id="{21327E36-EA4C-2240-BA58-A8D1EB9D31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4FD860-50F6-F34F-A62C-317A670E3191}"/>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3958617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F99B-5AD8-8C40-B0B7-CA7764E1C6F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614A8EB-EBDC-C648-9905-CCDE7EFD30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06AB3A6-E961-4B4A-A291-61D0C89A7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2F8D56-92BA-1F48-B200-47D1D6CC5E51}"/>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6" name="Footer Placeholder 5">
            <a:extLst>
              <a:ext uri="{FF2B5EF4-FFF2-40B4-BE49-F238E27FC236}">
                <a16:creationId xmlns:a16="http://schemas.microsoft.com/office/drawing/2014/main" id="{B629290C-0D0B-514E-B5A6-F0413FBF2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0EB7-9956-3F4C-826F-072D50F2E41D}"/>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3399378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A910-346A-734A-A462-1784F1951A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E07A20-62FE-3644-8224-FB5C90EF6E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8D8E8F-452C-5C45-9ED8-AA429E7C9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6501A13-8BB9-2141-8E26-C90638BE2974}"/>
              </a:ext>
            </a:extLst>
          </p:cNvPr>
          <p:cNvSpPr>
            <a:spLocks noGrp="1"/>
          </p:cNvSpPr>
          <p:nvPr>
            <p:ph type="dt" sz="half" idx="10"/>
          </p:nvPr>
        </p:nvSpPr>
        <p:spPr/>
        <p:txBody>
          <a:bodyPr/>
          <a:lstStyle/>
          <a:p>
            <a:fld id="{F96E045F-DD1D-EF42-A5C7-517033F37590}" type="datetimeFigureOut">
              <a:rPr lang="en-US" smtClean="0"/>
              <a:t>12/4/19</a:t>
            </a:fld>
            <a:endParaRPr lang="en-US"/>
          </a:p>
        </p:txBody>
      </p:sp>
      <p:sp>
        <p:nvSpPr>
          <p:cNvPr id="6" name="Footer Placeholder 5">
            <a:extLst>
              <a:ext uri="{FF2B5EF4-FFF2-40B4-BE49-F238E27FC236}">
                <a16:creationId xmlns:a16="http://schemas.microsoft.com/office/drawing/2014/main" id="{EBB5C7EB-8BA1-D645-A2F0-35DF8F8BED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187D89-AB53-B94E-A1C3-374FDBC1D8F7}"/>
              </a:ext>
            </a:extLst>
          </p:cNvPr>
          <p:cNvSpPr>
            <a:spLocks noGrp="1"/>
          </p:cNvSpPr>
          <p:nvPr>
            <p:ph type="sldNum" sz="quarter" idx="12"/>
          </p:nvPr>
        </p:nvSpPr>
        <p:spPr/>
        <p:txBody>
          <a:bodyPr/>
          <a:lstStyle/>
          <a:p>
            <a:fld id="{48220E06-B672-0648-8F85-55ED1B53D7EC}" type="slidenum">
              <a:rPr lang="en-US" smtClean="0"/>
              <a:t>‹#›</a:t>
            </a:fld>
            <a:endParaRPr lang="en-US"/>
          </a:p>
        </p:txBody>
      </p:sp>
    </p:spTree>
    <p:extLst>
      <p:ext uri="{BB962C8B-B14F-4D97-AF65-F5344CB8AC3E}">
        <p14:creationId xmlns:p14="http://schemas.microsoft.com/office/powerpoint/2010/main" val="1129788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E1365C-D160-8541-BFC7-38048747B6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45D23C-90BE-4B43-8ED4-8BB7AC288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CB02A9E-4969-B941-9639-F0F0C34B45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6E045F-DD1D-EF42-A5C7-517033F37590}" type="datetimeFigureOut">
              <a:rPr lang="en-US" smtClean="0"/>
              <a:t>12/4/19</a:t>
            </a:fld>
            <a:endParaRPr lang="en-US"/>
          </a:p>
        </p:txBody>
      </p:sp>
      <p:sp>
        <p:nvSpPr>
          <p:cNvPr id="5" name="Footer Placeholder 4">
            <a:extLst>
              <a:ext uri="{FF2B5EF4-FFF2-40B4-BE49-F238E27FC236}">
                <a16:creationId xmlns:a16="http://schemas.microsoft.com/office/drawing/2014/main" id="{E4543236-93EB-D841-97D8-87E033284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825718-924A-864E-81E9-BB9780D776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220E06-B672-0648-8F85-55ED1B53D7EC}" type="slidenum">
              <a:rPr lang="en-US" smtClean="0"/>
              <a:t>‹#›</a:t>
            </a:fld>
            <a:endParaRPr lang="en-US"/>
          </a:p>
        </p:txBody>
      </p:sp>
    </p:spTree>
    <p:extLst>
      <p:ext uri="{BB962C8B-B14F-4D97-AF65-F5344CB8AC3E}">
        <p14:creationId xmlns:p14="http://schemas.microsoft.com/office/powerpoint/2010/main" val="2796106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3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channelnewsasia.com/news/singapore/e-scooter-pmd-16-years-old-pass-theory-test-no-phones-paths-12150670" TargetMode="External"/><Relationship Id="rId2" Type="http://schemas.openxmlformats.org/officeDocument/2006/relationships/hyperlink" Target="https://datascience.berkeley.edu/about/what-is-data-scienc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1E533-8F29-2C47-9896-54EE0941BD1F}"/>
              </a:ext>
            </a:extLst>
          </p:cNvPr>
          <p:cNvSpPr/>
          <p:nvPr/>
        </p:nvSpPr>
        <p:spPr>
          <a:xfrm>
            <a:off x="6746628" y="1783959"/>
            <a:ext cx="464525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b="0" cap="none" spc="0" dirty="0">
                <a:ln w="0"/>
                <a:effectLst>
                  <a:outerShdw blurRad="38100" dist="19050" dir="2700000" algn="tl" rotWithShape="0">
                    <a:schemeClr val="dk1">
                      <a:alpha val="40000"/>
                    </a:schemeClr>
                  </a:outerShdw>
                </a:effectLst>
                <a:latin typeface="+mj-lt"/>
                <a:ea typeface="+mj-ea"/>
                <a:cs typeface="+mj-cs"/>
              </a:rPr>
              <a:t>Automatic Text Summarization</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18D15C5-B284-ED46-B370-73B08C14F56C}"/>
              </a:ext>
            </a:extLst>
          </p:cNvPr>
          <p:cNvPicPr>
            <a:picLocks noChangeAspect="1"/>
          </p:cNvPicPr>
          <p:nvPr/>
        </p:nvPicPr>
        <p:blipFill rotWithShape="1">
          <a:blip r:embed="rId2"/>
          <a:srcRect l="12159"/>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TextBox 2">
            <a:extLst>
              <a:ext uri="{FF2B5EF4-FFF2-40B4-BE49-F238E27FC236}">
                <a16:creationId xmlns:a16="http://schemas.microsoft.com/office/drawing/2014/main" id="{56DB2719-2DE6-484C-A838-D4E3344EF176}"/>
              </a:ext>
            </a:extLst>
          </p:cNvPr>
          <p:cNvSpPr txBox="1"/>
          <p:nvPr/>
        </p:nvSpPr>
        <p:spPr>
          <a:xfrm>
            <a:off x="8538311" y="5707626"/>
            <a:ext cx="2637902" cy="523220"/>
          </a:xfrm>
          <a:prstGeom prst="rect">
            <a:avLst/>
          </a:prstGeom>
          <a:noFill/>
        </p:spPr>
        <p:txBody>
          <a:bodyPr wrap="none" rtlCol="0">
            <a:spAutoFit/>
          </a:bodyPr>
          <a:lstStyle/>
          <a:p>
            <a:r>
              <a:rPr lang="en-US" sz="2800" dirty="0"/>
              <a:t>DSI10: </a:t>
            </a:r>
            <a:r>
              <a:rPr lang="en-US" sz="2800" dirty="0" err="1"/>
              <a:t>Guat</a:t>
            </a:r>
            <a:r>
              <a:rPr lang="en-US" sz="2800" dirty="0"/>
              <a:t> Hwa</a:t>
            </a:r>
          </a:p>
        </p:txBody>
      </p:sp>
      <p:sp>
        <p:nvSpPr>
          <p:cNvPr id="6" name="TextBox 5">
            <a:extLst>
              <a:ext uri="{FF2B5EF4-FFF2-40B4-BE49-F238E27FC236}">
                <a16:creationId xmlns:a16="http://schemas.microsoft.com/office/drawing/2014/main" id="{3547F281-5B84-B84B-B200-8B7B23E89439}"/>
              </a:ext>
            </a:extLst>
          </p:cNvPr>
          <p:cNvSpPr txBox="1"/>
          <p:nvPr/>
        </p:nvSpPr>
        <p:spPr>
          <a:xfrm>
            <a:off x="6746628" y="4667129"/>
            <a:ext cx="4484369" cy="523220"/>
          </a:xfrm>
          <a:prstGeom prst="rect">
            <a:avLst/>
          </a:prstGeom>
          <a:noFill/>
        </p:spPr>
        <p:txBody>
          <a:bodyPr wrap="none" rtlCol="0">
            <a:spAutoFit/>
          </a:bodyPr>
          <a:lstStyle/>
          <a:p>
            <a:r>
              <a:rPr lang="en-US" sz="2800" dirty="0"/>
              <a:t>( A Generic Text Summarizer )</a:t>
            </a:r>
          </a:p>
        </p:txBody>
      </p:sp>
    </p:spTree>
    <p:extLst>
      <p:ext uri="{BB962C8B-B14F-4D97-AF65-F5344CB8AC3E}">
        <p14:creationId xmlns:p14="http://schemas.microsoft.com/office/powerpoint/2010/main" val="24543554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3948-0864-E442-9A7C-D169282CD986}"/>
              </a:ext>
            </a:extLst>
          </p:cNvPr>
          <p:cNvSpPr>
            <a:spLocks noGrp="1"/>
          </p:cNvSpPr>
          <p:nvPr>
            <p:ph type="title"/>
          </p:nvPr>
        </p:nvSpPr>
        <p:spPr>
          <a:xfrm>
            <a:off x="838200" y="39652"/>
            <a:ext cx="10515600" cy="1325563"/>
          </a:xfrm>
        </p:spPr>
        <p:txBody>
          <a:bodyPr/>
          <a:lstStyle/>
          <a:p>
            <a:pPr algn="ctr"/>
            <a:r>
              <a:rPr lang="en-US" dirty="0" err="1"/>
              <a:t>TextRank</a:t>
            </a:r>
            <a:r>
              <a:rPr lang="en-US" dirty="0"/>
              <a:t> Algorithm</a:t>
            </a:r>
          </a:p>
        </p:txBody>
      </p:sp>
      <p:graphicFrame>
        <p:nvGraphicFramePr>
          <p:cNvPr id="3" name="Diagram 2">
            <a:extLst>
              <a:ext uri="{FF2B5EF4-FFF2-40B4-BE49-F238E27FC236}">
                <a16:creationId xmlns:a16="http://schemas.microsoft.com/office/drawing/2014/main" id="{FFEE08D4-1DAA-6F43-BAAF-FE2EA20F230E}"/>
              </a:ext>
            </a:extLst>
          </p:cNvPr>
          <p:cNvGraphicFramePr/>
          <p:nvPr>
            <p:extLst>
              <p:ext uri="{D42A27DB-BD31-4B8C-83A1-F6EECF244321}">
                <p14:modId xmlns:p14="http://schemas.microsoft.com/office/powerpoint/2010/main" val="4266182477"/>
              </p:ext>
            </p:extLst>
          </p:nvPr>
        </p:nvGraphicFramePr>
        <p:xfrm>
          <a:off x="838200" y="1448926"/>
          <a:ext cx="9910313" cy="5043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a:extLst>
              <a:ext uri="{FF2B5EF4-FFF2-40B4-BE49-F238E27FC236}">
                <a16:creationId xmlns:a16="http://schemas.microsoft.com/office/drawing/2014/main" id="{587CABD5-AB59-4E4F-AA6A-40A7D66BD9A4}"/>
              </a:ext>
            </a:extLst>
          </p:cNvPr>
          <p:cNvSpPr txBox="1"/>
          <p:nvPr/>
        </p:nvSpPr>
        <p:spPr>
          <a:xfrm>
            <a:off x="8433830" y="4598821"/>
            <a:ext cx="2093861" cy="646331"/>
          </a:xfrm>
          <a:prstGeom prst="rect">
            <a:avLst/>
          </a:prstGeom>
          <a:noFill/>
        </p:spPr>
        <p:txBody>
          <a:bodyPr wrap="square" rtlCol="0">
            <a:spAutoFit/>
          </a:bodyPr>
          <a:lstStyle/>
          <a:p>
            <a:r>
              <a:rPr lang="en-US" dirty="0"/>
              <a:t># sentence to sentence similarity</a:t>
            </a:r>
          </a:p>
        </p:txBody>
      </p:sp>
      <p:sp>
        <p:nvSpPr>
          <p:cNvPr id="5" name="TextBox 4">
            <a:extLst>
              <a:ext uri="{FF2B5EF4-FFF2-40B4-BE49-F238E27FC236}">
                <a16:creationId xmlns:a16="http://schemas.microsoft.com/office/drawing/2014/main" id="{85D58678-F29A-4949-89BC-DC64BEAD0175}"/>
              </a:ext>
            </a:extLst>
          </p:cNvPr>
          <p:cNvSpPr txBox="1"/>
          <p:nvPr/>
        </p:nvSpPr>
        <p:spPr>
          <a:xfrm>
            <a:off x="6778354" y="1343871"/>
            <a:ext cx="1373297" cy="646331"/>
          </a:xfrm>
          <a:prstGeom prst="rect">
            <a:avLst/>
          </a:prstGeom>
          <a:noFill/>
        </p:spPr>
        <p:txBody>
          <a:bodyPr wrap="square" rtlCol="0">
            <a:spAutoFit/>
          </a:bodyPr>
          <a:lstStyle/>
          <a:p>
            <a:r>
              <a:rPr lang="en-US" dirty="0" err="1"/>
              <a:t>GloVe</a:t>
            </a:r>
            <a:r>
              <a:rPr lang="en-US" dirty="0"/>
              <a:t> Word</a:t>
            </a:r>
          </a:p>
          <a:p>
            <a:r>
              <a:rPr lang="en-US" dirty="0"/>
              <a:t>Embeddings</a:t>
            </a:r>
          </a:p>
        </p:txBody>
      </p:sp>
      <p:sp>
        <p:nvSpPr>
          <p:cNvPr id="6" name="TextBox 5">
            <a:extLst>
              <a:ext uri="{FF2B5EF4-FFF2-40B4-BE49-F238E27FC236}">
                <a16:creationId xmlns:a16="http://schemas.microsoft.com/office/drawing/2014/main" id="{591D0892-2B8F-794C-91A5-2FBD783D0967}"/>
              </a:ext>
            </a:extLst>
          </p:cNvPr>
          <p:cNvSpPr txBox="1"/>
          <p:nvPr/>
        </p:nvSpPr>
        <p:spPr>
          <a:xfrm>
            <a:off x="3427894" y="1343872"/>
            <a:ext cx="1195866" cy="646331"/>
          </a:xfrm>
          <a:prstGeom prst="rect">
            <a:avLst/>
          </a:prstGeom>
          <a:noFill/>
        </p:spPr>
        <p:txBody>
          <a:bodyPr wrap="square" rtlCol="0">
            <a:spAutoFit/>
          </a:bodyPr>
          <a:lstStyle/>
          <a:p>
            <a:r>
              <a:rPr lang="en-US" dirty="0"/>
              <a:t>Sentence</a:t>
            </a:r>
          </a:p>
          <a:p>
            <a:r>
              <a:rPr lang="en-US" dirty="0"/>
              <a:t>tokenizer</a:t>
            </a:r>
          </a:p>
        </p:txBody>
      </p:sp>
      <p:sp>
        <p:nvSpPr>
          <p:cNvPr id="7" name="TextBox 6">
            <a:extLst>
              <a:ext uri="{FF2B5EF4-FFF2-40B4-BE49-F238E27FC236}">
                <a16:creationId xmlns:a16="http://schemas.microsoft.com/office/drawing/2014/main" id="{1F640AF9-D035-224D-ACD4-D8E1AF09391E}"/>
              </a:ext>
            </a:extLst>
          </p:cNvPr>
          <p:cNvSpPr txBox="1"/>
          <p:nvPr/>
        </p:nvSpPr>
        <p:spPr>
          <a:xfrm>
            <a:off x="9480760" y="2607066"/>
            <a:ext cx="1373297" cy="646331"/>
          </a:xfrm>
          <a:prstGeom prst="rect">
            <a:avLst/>
          </a:prstGeom>
          <a:noFill/>
        </p:spPr>
        <p:txBody>
          <a:bodyPr wrap="square" rtlCol="0">
            <a:spAutoFit/>
          </a:bodyPr>
          <a:lstStyle/>
          <a:p>
            <a:r>
              <a:rPr lang="en-US" dirty="0"/>
              <a:t>Cosine</a:t>
            </a:r>
          </a:p>
          <a:p>
            <a:r>
              <a:rPr lang="en-US" dirty="0"/>
              <a:t>Similarity</a:t>
            </a:r>
          </a:p>
        </p:txBody>
      </p:sp>
      <p:sp>
        <p:nvSpPr>
          <p:cNvPr id="8" name="TextBox 7">
            <a:extLst>
              <a:ext uri="{FF2B5EF4-FFF2-40B4-BE49-F238E27FC236}">
                <a16:creationId xmlns:a16="http://schemas.microsoft.com/office/drawing/2014/main" id="{5F847C1E-E83E-454C-B3EE-3E8C773D762E}"/>
              </a:ext>
            </a:extLst>
          </p:cNvPr>
          <p:cNvSpPr txBox="1"/>
          <p:nvPr/>
        </p:nvSpPr>
        <p:spPr>
          <a:xfrm>
            <a:off x="6944853" y="3490366"/>
            <a:ext cx="1373297" cy="369332"/>
          </a:xfrm>
          <a:prstGeom prst="rect">
            <a:avLst/>
          </a:prstGeom>
          <a:noFill/>
        </p:spPr>
        <p:txBody>
          <a:bodyPr wrap="square" rtlCol="0">
            <a:spAutoFit/>
          </a:bodyPr>
          <a:lstStyle/>
          <a:p>
            <a:r>
              <a:rPr lang="en-US" dirty="0" err="1"/>
              <a:t>Networkx</a:t>
            </a:r>
            <a:endParaRPr lang="en-US" dirty="0"/>
          </a:p>
        </p:txBody>
      </p:sp>
      <p:sp>
        <p:nvSpPr>
          <p:cNvPr id="9" name="TextBox 8">
            <a:extLst>
              <a:ext uri="{FF2B5EF4-FFF2-40B4-BE49-F238E27FC236}">
                <a16:creationId xmlns:a16="http://schemas.microsoft.com/office/drawing/2014/main" id="{375AA353-E000-4545-8D1F-51033A1D609A}"/>
              </a:ext>
            </a:extLst>
          </p:cNvPr>
          <p:cNvSpPr txBox="1"/>
          <p:nvPr/>
        </p:nvSpPr>
        <p:spPr>
          <a:xfrm>
            <a:off x="3612182" y="3490366"/>
            <a:ext cx="1373297" cy="369332"/>
          </a:xfrm>
          <a:prstGeom prst="rect">
            <a:avLst/>
          </a:prstGeom>
          <a:noFill/>
        </p:spPr>
        <p:txBody>
          <a:bodyPr wrap="square" rtlCol="0">
            <a:spAutoFit/>
          </a:bodyPr>
          <a:lstStyle/>
          <a:p>
            <a:r>
              <a:rPr lang="en-US" dirty="0" err="1"/>
              <a:t>pagerank</a:t>
            </a:r>
            <a:endParaRPr lang="en-US" dirty="0"/>
          </a:p>
        </p:txBody>
      </p:sp>
      <p:sp>
        <p:nvSpPr>
          <p:cNvPr id="10" name="TextBox 9">
            <a:extLst>
              <a:ext uri="{FF2B5EF4-FFF2-40B4-BE49-F238E27FC236}">
                <a16:creationId xmlns:a16="http://schemas.microsoft.com/office/drawing/2014/main" id="{B4AF35A5-7B1E-1944-870D-47ADA9A9482E}"/>
              </a:ext>
            </a:extLst>
          </p:cNvPr>
          <p:cNvSpPr txBox="1"/>
          <p:nvPr/>
        </p:nvSpPr>
        <p:spPr>
          <a:xfrm>
            <a:off x="4897354" y="5659376"/>
            <a:ext cx="5903931" cy="369332"/>
          </a:xfrm>
          <a:prstGeom prst="rect">
            <a:avLst/>
          </a:prstGeom>
          <a:noFill/>
        </p:spPr>
        <p:txBody>
          <a:bodyPr wrap="square" rtlCol="0">
            <a:spAutoFit/>
          </a:bodyPr>
          <a:lstStyle/>
          <a:p>
            <a:r>
              <a:rPr lang="en-US" dirty="0" err="1"/>
              <a:t>GloVe</a:t>
            </a:r>
            <a:r>
              <a:rPr lang="en-US" dirty="0"/>
              <a:t> = Global Vectors for Word Representation (Stanford)</a:t>
            </a:r>
          </a:p>
        </p:txBody>
      </p:sp>
    </p:spTree>
    <p:extLst>
      <p:ext uri="{BB962C8B-B14F-4D97-AF65-F5344CB8AC3E}">
        <p14:creationId xmlns:p14="http://schemas.microsoft.com/office/powerpoint/2010/main" val="1321847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7E1C-1016-F644-AAEA-AE2308F5D505}"/>
              </a:ext>
            </a:extLst>
          </p:cNvPr>
          <p:cNvSpPr>
            <a:spLocks noGrp="1"/>
          </p:cNvSpPr>
          <p:nvPr>
            <p:ph type="title"/>
          </p:nvPr>
        </p:nvSpPr>
        <p:spPr>
          <a:xfrm>
            <a:off x="838200" y="65002"/>
            <a:ext cx="10515600" cy="1325563"/>
          </a:xfrm>
        </p:spPr>
        <p:txBody>
          <a:bodyPr/>
          <a:lstStyle/>
          <a:p>
            <a:pPr algn="ctr"/>
            <a:r>
              <a:rPr lang="en-US" dirty="0"/>
              <a:t>Sentence              Sentence Vector</a:t>
            </a:r>
          </a:p>
        </p:txBody>
      </p:sp>
      <p:pic>
        <p:nvPicPr>
          <p:cNvPr id="5" name="Picture 4">
            <a:extLst>
              <a:ext uri="{FF2B5EF4-FFF2-40B4-BE49-F238E27FC236}">
                <a16:creationId xmlns:a16="http://schemas.microsoft.com/office/drawing/2014/main" id="{CC5EC3FF-8EEF-8647-84E2-C5FD2F68723E}"/>
              </a:ext>
            </a:extLst>
          </p:cNvPr>
          <p:cNvPicPr>
            <a:picLocks noChangeAspect="1"/>
          </p:cNvPicPr>
          <p:nvPr/>
        </p:nvPicPr>
        <p:blipFill>
          <a:blip r:embed="rId2"/>
          <a:stretch>
            <a:fillRect/>
          </a:stretch>
        </p:blipFill>
        <p:spPr>
          <a:xfrm>
            <a:off x="2609851" y="4149324"/>
            <a:ext cx="7683500" cy="2708676"/>
          </a:xfrm>
          <a:prstGeom prst="rect">
            <a:avLst/>
          </a:prstGeom>
        </p:spPr>
      </p:pic>
      <p:sp>
        <p:nvSpPr>
          <p:cNvPr id="6" name="Curved Left Arrow 5">
            <a:extLst>
              <a:ext uri="{FF2B5EF4-FFF2-40B4-BE49-F238E27FC236}">
                <a16:creationId xmlns:a16="http://schemas.microsoft.com/office/drawing/2014/main" id="{6E3B8816-81C4-E743-9EF3-99EF9AFE5915}"/>
              </a:ext>
            </a:extLst>
          </p:cNvPr>
          <p:cNvSpPr/>
          <p:nvPr/>
        </p:nvSpPr>
        <p:spPr>
          <a:xfrm>
            <a:off x="10414270" y="3183304"/>
            <a:ext cx="1047136" cy="19320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F2C0F395-DD43-8C41-B938-F740A0DFFB15}"/>
              </a:ext>
            </a:extLst>
          </p:cNvPr>
          <p:cNvSpPr txBox="1"/>
          <p:nvPr/>
        </p:nvSpPr>
        <p:spPr>
          <a:xfrm>
            <a:off x="10293351" y="5312755"/>
            <a:ext cx="2093861" cy="923330"/>
          </a:xfrm>
          <a:prstGeom prst="rect">
            <a:avLst/>
          </a:prstGeom>
          <a:noFill/>
        </p:spPr>
        <p:txBody>
          <a:bodyPr wrap="square" rtlCol="0">
            <a:spAutoFit/>
          </a:bodyPr>
          <a:lstStyle/>
          <a:p>
            <a:r>
              <a:rPr lang="en-US" dirty="0"/>
              <a:t>Sentence vector =</a:t>
            </a:r>
          </a:p>
          <a:p>
            <a:r>
              <a:rPr lang="en-US" dirty="0"/>
              <a:t>Sum(word vectors) </a:t>
            </a:r>
          </a:p>
          <a:p>
            <a:r>
              <a:rPr lang="en-US" dirty="0"/>
              <a:t>/ </a:t>
            </a:r>
            <a:r>
              <a:rPr lang="en-US" dirty="0" err="1"/>
              <a:t>len</a:t>
            </a:r>
            <a:r>
              <a:rPr lang="en-US" dirty="0"/>
              <a:t>(sentence)</a:t>
            </a:r>
          </a:p>
        </p:txBody>
      </p:sp>
      <p:sp>
        <p:nvSpPr>
          <p:cNvPr id="8" name="TextBox 7">
            <a:extLst>
              <a:ext uri="{FF2B5EF4-FFF2-40B4-BE49-F238E27FC236}">
                <a16:creationId xmlns:a16="http://schemas.microsoft.com/office/drawing/2014/main" id="{F43FDC64-1632-5B42-A434-8CE60AF250CA}"/>
              </a:ext>
            </a:extLst>
          </p:cNvPr>
          <p:cNvSpPr txBox="1"/>
          <p:nvPr/>
        </p:nvSpPr>
        <p:spPr>
          <a:xfrm>
            <a:off x="10552409" y="2596840"/>
            <a:ext cx="1328789" cy="646331"/>
          </a:xfrm>
          <a:prstGeom prst="rect">
            <a:avLst/>
          </a:prstGeom>
          <a:noFill/>
        </p:spPr>
        <p:txBody>
          <a:bodyPr wrap="square" rtlCol="0">
            <a:spAutoFit/>
          </a:bodyPr>
          <a:lstStyle/>
          <a:p>
            <a:r>
              <a:rPr lang="en-US" dirty="0" err="1"/>
              <a:t>GloVe</a:t>
            </a:r>
            <a:r>
              <a:rPr lang="en-US" dirty="0"/>
              <a:t> Word</a:t>
            </a:r>
          </a:p>
          <a:p>
            <a:r>
              <a:rPr lang="en-US" dirty="0"/>
              <a:t>Embeddings</a:t>
            </a:r>
          </a:p>
        </p:txBody>
      </p:sp>
      <p:grpSp>
        <p:nvGrpSpPr>
          <p:cNvPr id="9" name="Group 8">
            <a:extLst>
              <a:ext uri="{FF2B5EF4-FFF2-40B4-BE49-F238E27FC236}">
                <a16:creationId xmlns:a16="http://schemas.microsoft.com/office/drawing/2014/main" id="{B7E57FE9-7807-CE4D-9C4E-B1F22F1C3CC8}"/>
              </a:ext>
            </a:extLst>
          </p:cNvPr>
          <p:cNvGrpSpPr/>
          <p:nvPr/>
        </p:nvGrpSpPr>
        <p:grpSpPr>
          <a:xfrm>
            <a:off x="4648895" y="487468"/>
            <a:ext cx="1447105" cy="480630"/>
            <a:chOff x="5964841" y="342384"/>
            <a:chExt cx="1447105" cy="480630"/>
          </a:xfrm>
        </p:grpSpPr>
        <p:sp>
          <p:nvSpPr>
            <p:cNvPr id="10" name="Right Arrow 9">
              <a:extLst>
                <a:ext uri="{FF2B5EF4-FFF2-40B4-BE49-F238E27FC236}">
                  <a16:creationId xmlns:a16="http://schemas.microsoft.com/office/drawing/2014/main" id="{9E7DD59A-0B5E-524A-B3B8-9C1A43170691}"/>
                </a:ext>
              </a:extLst>
            </p:cNvPr>
            <p:cNvSpPr/>
            <p:nvPr/>
          </p:nvSpPr>
          <p:spPr>
            <a:xfrm rot="21597546">
              <a:off x="5964841" y="342384"/>
              <a:ext cx="1447105" cy="480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Right Arrow 4">
              <a:extLst>
                <a:ext uri="{FF2B5EF4-FFF2-40B4-BE49-F238E27FC236}">
                  <a16:creationId xmlns:a16="http://schemas.microsoft.com/office/drawing/2014/main" id="{B13A8DE7-D61A-1F4D-849C-1CBD0480271F}"/>
                </a:ext>
              </a:extLst>
            </p:cNvPr>
            <p:cNvSpPr txBox="1"/>
            <p:nvPr/>
          </p:nvSpPr>
          <p:spPr>
            <a:xfrm rot="21597546">
              <a:off x="5964841" y="438561"/>
              <a:ext cx="1302916" cy="2883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p:txBody>
        </p:sp>
      </p:grpSp>
      <p:pic>
        <p:nvPicPr>
          <p:cNvPr id="16" name="Picture 15">
            <a:extLst>
              <a:ext uri="{FF2B5EF4-FFF2-40B4-BE49-F238E27FC236}">
                <a16:creationId xmlns:a16="http://schemas.microsoft.com/office/drawing/2014/main" id="{23A0F802-C737-0E4B-BE8F-C7DDF0EEA00B}"/>
              </a:ext>
            </a:extLst>
          </p:cNvPr>
          <p:cNvPicPr>
            <a:picLocks noChangeAspect="1"/>
          </p:cNvPicPr>
          <p:nvPr/>
        </p:nvPicPr>
        <p:blipFill>
          <a:blip r:embed="rId3"/>
          <a:stretch>
            <a:fillRect/>
          </a:stretch>
        </p:blipFill>
        <p:spPr>
          <a:xfrm>
            <a:off x="952770" y="1268737"/>
            <a:ext cx="9461500" cy="2640331"/>
          </a:xfrm>
          <a:prstGeom prst="rect">
            <a:avLst/>
          </a:prstGeom>
        </p:spPr>
      </p:pic>
    </p:spTree>
    <p:extLst>
      <p:ext uri="{BB962C8B-B14F-4D97-AF65-F5344CB8AC3E}">
        <p14:creationId xmlns:p14="http://schemas.microsoft.com/office/powerpoint/2010/main" val="3327578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3948-0864-E442-9A7C-D169282CD986}"/>
              </a:ext>
            </a:extLst>
          </p:cNvPr>
          <p:cNvSpPr>
            <a:spLocks noGrp="1"/>
          </p:cNvSpPr>
          <p:nvPr>
            <p:ph type="title"/>
          </p:nvPr>
        </p:nvSpPr>
        <p:spPr>
          <a:xfrm>
            <a:off x="838200" y="54812"/>
            <a:ext cx="10515600" cy="1325563"/>
          </a:xfrm>
        </p:spPr>
        <p:txBody>
          <a:bodyPr/>
          <a:lstStyle/>
          <a:p>
            <a:pPr algn="ctr"/>
            <a:r>
              <a:rPr lang="en-US" dirty="0"/>
              <a:t>Sentence Similarity Matrix</a:t>
            </a:r>
          </a:p>
        </p:txBody>
      </p:sp>
      <p:pic>
        <p:nvPicPr>
          <p:cNvPr id="4" name="Picture 3">
            <a:extLst>
              <a:ext uri="{FF2B5EF4-FFF2-40B4-BE49-F238E27FC236}">
                <a16:creationId xmlns:a16="http://schemas.microsoft.com/office/drawing/2014/main" id="{4F516003-4F27-F748-A6F5-22C04F8CAC28}"/>
              </a:ext>
            </a:extLst>
          </p:cNvPr>
          <p:cNvPicPr>
            <a:picLocks noChangeAspect="1"/>
          </p:cNvPicPr>
          <p:nvPr/>
        </p:nvPicPr>
        <p:blipFill>
          <a:blip r:embed="rId2"/>
          <a:stretch>
            <a:fillRect/>
          </a:stretch>
        </p:blipFill>
        <p:spPr>
          <a:xfrm>
            <a:off x="1103875" y="1530097"/>
            <a:ext cx="8364588" cy="3797805"/>
          </a:xfrm>
          <a:prstGeom prst="rect">
            <a:avLst/>
          </a:prstGeom>
        </p:spPr>
      </p:pic>
      <p:sp>
        <p:nvSpPr>
          <p:cNvPr id="5" name="TextBox 4">
            <a:extLst>
              <a:ext uri="{FF2B5EF4-FFF2-40B4-BE49-F238E27FC236}">
                <a16:creationId xmlns:a16="http://schemas.microsoft.com/office/drawing/2014/main" id="{0EDABCD4-86A1-644F-BE8D-88AD974F235E}"/>
              </a:ext>
            </a:extLst>
          </p:cNvPr>
          <p:cNvSpPr txBox="1"/>
          <p:nvPr/>
        </p:nvSpPr>
        <p:spPr>
          <a:xfrm>
            <a:off x="4239238" y="1230654"/>
            <a:ext cx="2093861" cy="461665"/>
          </a:xfrm>
          <a:prstGeom prst="rect">
            <a:avLst/>
          </a:prstGeom>
          <a:noFill/>
        </p:spPr>
        <p:txBody>
          <a:bodyPr wrap="square" rtlCol="0">
            <a:spAutoFit/>
          </a:bodyPr>
          <a:lstStyle/>
          <a:p>
            <a:r>
              <a:rPr lang="en-US" sz="2400" dirty="0"/>
              <a:t>sentence</a:t>
            </a:r>
          </a:p>
        </p:txBody>
      </p:sp>
      <p:sp>
        <p:nvSpPr>
          <p:cNvPr id="6" name="TextBox 5">
            <a:extLst>
              <a:ext uri="{FF2B5EF4-FFF2-40B4-BE49-F238E27FC236}">
                <a16:creationId xmlns:a16="http://schemas.microsoft.com/office/drawing/2014/main" id="{DDED72E7-03E9-4A45-AE97-C1410F036AAF}"/>
              </a:ext>
            </a:extLst>
          </p:cNvPr>
          <p:cNvSpPr txBox="1"/>
          <p:nvPr/>
        </p:nvSpPr>
        <p:spPr>
          <a:xfrm rot="16200000">
            <a:off x="-585700" y="2736041"/>
            <a:ext cx="2733774" cy="461665"/>
          </a:xfrm>
          <a:prstGeom prst="rect">
            <a:avLst/>
          </a:prstGeom>
          <a:noFill/>
        </p:spPr>
        <p:txBody>
          <a:bodyPr wrap="square" rtlCol="0">
            <a:spAutoFit/>
          </a:bodyPr>
          <a:lstStyle/>
          <a:p>
            <a:r>
              <a:rPr lang="en-US" sz="2400" dirty="0"/>
              <a:t>sentence</a:t>
            </a:r>
          </a:p>
        </p:txBody>
      </p:sp>
      <p:pic>
        <p:nvPicPr>
          <p:cNvPr id="9" name="Picture 8">
            <a:extLst>
              <a:ext uri="{FF2B5EF4-FFF2-40B4-BE49-F238E27FC236}">
                <a16:creationId xmlns:a16="http://schemas.microsoft.com/office/drawing/2014/main" id="{A7CD4183-D1BB-534D-9ED9-1E190A8771FE}"/>
              </a:ext>
            </a:extLst>
          </p:cNvPr>
          <p:cNvPicPr>
            <a:picLocks noChangeAspect="1"/>
          </p:cNvPicPr>
          <p:nvPr/>
        </p:nvPicPr>
        <p:blipFill>
          <a:blip r:embed="rId3"/>
          <a:stretch>
            <a:fillRect/>
          </a:stretch>
        </p:blipFill>
        <p:spPr>
          <a:xfrm>
            <a:off x="838200" y="5415993"/>
            <a:ext cx="8630262" cy="2640331"/>
          </a:xfrm>
          <a:prstGeom prst="rect">
            <a:avLst/>
          </a:prstGeom>
        </p:spPr>
      </p:pic>
      <p:pic>
        <p:nvPicPr>
          <p:cNvPr id="10" name="Picture 9">
            <a:extLst>
              <a:ext uri="{FF2B5EF4-FFF2-40B4-BE49-F238E27FC236}">
                <a16:creationId xmlns:a16="http://schemas.microsoft.com/office/drawing/2014/main" id="{A5BB9E02-0CAE-CA4F-B13E-C564F38E3176}"/>
              </a:ext>
            </a:extLst>
          </p:cNvPr>
          <p:cNvPicPr>
            <a:picLocks noChangeAspect="1"/>
          </p:cNvPicPr>
          <p:nvPr/>
        </p:nvPicPr>
        <p:blipFill>
          <a:blip r:embed="rId4"/>
          <a:stretch>
            <a:fillRect/>
          </a:stretch>
        </p:blipFill>
        <p:spPr>
          <a:xfrm>
            <a:off x="9468462" y="2194259"/>
            <a:ext cx="2647897" cy="2139501"/>
          </a:xfrm>
          <a:prstGeom prst="rect">
            <a:avLst/>
          </a:prstGeom>
        </p:spPr>
      </p:pic>
    </p:spTree>
    <p:extLst>
      <p:ext uri="{BB962C8B-B14F-4D97-AF65-F5344CB8AC3E}">
        <p14:creationId xmlns:p14="http://schemas.microsoft.com/office/powerpoint/2010/main" val="3167978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3948-0864-E442-9A7C-D169282CD986}"/>
              </a:ext>
            </a:extLst>
          </p:cNvPr>
          <p:cNvSpPr>
            <a:spLocks noGrp="1"/>
          </p:cNvSpPr>
          <p:nvPr>
            <p:ph type="title"/>
          </p:nvPr>
        </p:nvSpPr>
        <p:spPr>
          <a:xfrm>
            <a:off x="838200" y="0"/>
            <a:ext cx="10515600" cy="1325563"/>
          </a:xfrm>
        </p:spPr>
        <p:txBody>
          <a:bodyPr/>
          <a:lstStyle/>
          <a:p>
            <a:pPr algn="ctr"/>
            <a:r>
              <a:rPr lang="en-US" dirty="0"/>
              <a:t>Sentence Similarity Matrix              Graph</a:t>
            </a:r>
          </a:p>
        </p:txBody>
      </p:sp>
      <p:sp>
        <p:nvSpPr>
          <p:cNvPr id="4" name="TextBox 3">
            <a:extLst>
              <a:ext uri="{FF2B5EF4-FFF2-40B4-BE49-F238E27FC236}">
                <a16:creationId xmlns:a16="http://schemas.microsoft.com/office/drawing/2014/main" id="{6DF98D3A-B214-2B4B-A848-A117FDFC5F17}"/>
              </a:ext>
            </a:extLst>
          </p:cNvPr>
          <p:cNvSpPr txBox="1"/>
          <p:nvPr/>
        </p:nvSpPr>
        <p:spPr>
          <a:xfrm>
            <a:off x="3622695" y="1486165"/>
            <a:ext cx="4946609" cy="830997"/>
          </a:xfrm>
          <a:prstGeom prst="rect">
            <a:avLst/>
          </a:prstGeom>
          <a:noFill/>
        </p:spPr>
        <p:txBody>
          <a:bodyPr wrap="square" rtlCol="0">
            <a:spAutoFit/>
          </a:bodyPr>
          <a:lstStyle/>
          <a:p>
            <a:pPr algn="ctr"/>
            <a:r>
              <a:rPr lang="en-US" sz="2400" dirty="0" err="1"/>
              <a:t>Vertice</a:t>
            </a:r>
            <a:r>
              <a:rPr lang="en-US" sz="2400" dirty="0"/>
              <a:t> -&gt; Sentence</a:t>
            </a:r>
          </a:p>
          <a:p>
            <a:pPr algn="ctr"/>
            <a:r>
              <a:rPr lang="en-US" sz="2400" dirty="0"/>
              <a:t>Edge -&gt; </a:t>
            </a:r>
            <a:r>
              <a:rPr lang="en-US" sz="2400" dirty="0" err="1"/>
              <a:t>Similarility</a:t>
            </a:r>
            <a:r>
              <a:rPr lang="en-US" sz="2400" dirty="0"/>
              <a:t> Score</a:t>
            </a:r>
          </a:p>
        </p:txBody>
      </p:sp>
      <p:pic>
        <p:nvPicPr>
          <p:cNvPr id="3" name="Picture 2">
            <a:extLst>
              <a:ext uri="{FF2B5EF4-FFF2-40B4-BE49-F238E27FC236}">
                <a16:creationId xmlns:a16="http://schemas.microsoft.com/office/drawing/2014/main" id="{DB3D9124-6CC3-8D41-8F0D-4FD60C897B0A}"/>
              </a:ext>
            </a:extLst>
          </p:cNvPr>
          <p:cNvPicPr>
            <a:picLocks noChangeAspect="1"/>
          </p:cNvPicPr>
          <p:nvPr/>
        </p:nvPicPr>
        <p:blipFill>
          <a:blip r:embed="rId2"/>
          <a:stretch>
            <a:fillRect/>
          </a:stretch>
        </p:blipFill>
        <p:spPr>
          <a:xfrm>
            <a:off x="2917421" y="2507220"/>
            <a:ext cx="6357158" cy="4089400"/>
          </a:xfrm>
          <a:prstGeom prst="rect">
            <a:avLst/>
          </a:prstGeom>
        </p:spPr>
      </p:pic>
      <p:grpSp>
        <p:nvGrpSpPr>
          <p:cNvPr id="5" name="Group 4">
            <a:extLst>
              <a:ext uri="{FF2B5EF4-FFF2-40B4-BE49-F238E27FC236}">
                <a16:creationId xmlns:a16="http://schemas.microsoft.com/office/drawing/2014/main" id="{1C18B8B3-3336-E143-9B73-DE8397F6B4F7}"/>
              </a:ext>
            </a:extLst>
          </p:cNvPr>
          <p:cNvGrpSpPr/>
          <p:nvPr/>
        </p:nvGrpSpPr>
        <p:grpSpPr>
          <a:xfrm>
            <a:off x="7546026" y="414707"/>
            <a:ext cx="1447105" cy="480630"/>
            <a:chOff x="5964841" y="342384"/>
            <a:chExt cx="1447105" cy="480630"/>
          </a:xfrm>
        </p:grpSpPr>
        <p:sp>
          <p:nvSpPr>
            <p:cNvPr id="6" name="Right Arrow 5">
              <a:extLst>
                <a:ext uri="{FF2B5EF4-FFF2-40B4-BE49-F238E27FC236}">
                  <a16:creationId xmlns:a16="http://schemas.microsoft.com/office/drawing/2014/main" id="{DBE2548A-4083-2D40-B44B-ECCAB49191DF}"/>
                </a:ext>
              </a:extLst>
            </p:cNvPr>
            <p:cNvSpPr/>
            <p:nvPr/>
          </p:nvSpPr>
          <p:spPr>
            <a:xfrm rot="21597546">
              <a:off x="5964841" y="342384"/>
              <a:ext cx="1447105" cy="48063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Right Arrow 4">
              <a:extLst>
                <a:ext uri="{FF2B5EF4-FFF2-40B4-BE49-F238E27FC236}">
                  <a16:creationId xmlns:a16="http://schemas.microsoft.com/office/drawing/2014/main" id="{EEB65371-8ADD-7041-B342-5B1CF9C2CD69}"/>
                </a:ext>
              </a:extLst>
            </p:cNvPr>
            <p:cNvSpPr txBox="1"/>
            <p:nvPr/>
          </p:nvSpPr>
          <p:spPr>
            <a:xfrm rot="21597546">
              <a:off x="5964841" y="438561"/>
              <a:ext cx="1302916" cy="2883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p:txBody>
        </p:sp>
      </p:grpSp>
    </p:spTree>
    <p:extLst>
      <p:ext uri="{BB962C8B-B14F-4D97-AF65-F5344CB8AC3E}">
        <p14:creationId xmlns:p14="http://schemas.microsoft.com/office/powerpoint/2010/main" val="2786456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3948-0864-E442-9A7C-D169282CD986}"/>
              </a:ext>
            </a:extLst>
          </p:cNvPr>
          <p:cNvSpPr>
            <a:spLocks noGrp="1"/>
          </p:cNvSpPr>
          <p:nvPr>
            <p:ph type="title"/>
          </p:nvPr>
        </p:nvSpPr>
        <p:spPr>
          <a:xfrm>
            <a:off x="838199" y="12084"/>
            <a:ext cx="10515600" cy="1325563"/>
          </a:xfrm>
        </p:spPr>
        <p:txBody>
          <a:bodyPr/>
          <a:lstStyle/>
          <a:p>
            <a:pPr algn="ctr"/>
            <a:r>
              <a:rPr lang="en-US" dirty="0"/>
              <a:t>Sentence Scoring (</a:t>
            </a:r>
            <a:r>
              <a:rPr lang="en-US" dirty="0" err="1"/>
              <a:t>TextRank</a:t>
            </a:r>
            <a:r>
              <a:rPr lang="en-US" dirty="0"/>
              <a:t>)</a:t>
            </a:r>
          </a:p>
        </p:txBody>
      </p:sp>
      <p:sp>
        <p:nvSpPr>
          <p:cNvPr id="4" name="TextBox 3">
            <a:extLst>
              <a:ext uri="{FF2B5EF4-FFF2-40B4-BE49-F238E27FC236}">
                <a16:creationId xmlns:a16="http://schemas.microsoft.com/office/drawing/2014/main" id="{6DF98D3A-B214-2B4B-A848-A117FDFC5F17}"/>
              </a:ext>
            </a:extLst>
          </p:cNvPr>
          <p:cNvSpPr txBox="1"/>
          <p:nvPr/>
        </p:nvSpPr>
        <p:spPr>
          <a:xfrm>
            <a:off x="169651" y="1012172"/>
            <a:ext cx="11852695" cy="830997"/>
          </a:xfrm>
          <a:prstGeom prst="rect">
            <a:avLst/>
          </a:prstGeom>
          <a:noFill/>
        </p:spPr>
        <p:txBody>
          <a:bodyPr wrap="square" rtlCol="0">
            <a:spAutoFit/>
          </a:bodyPr>
          <a:lstStyle/>
          <a:p>
            <a:pPr algn="ctr"/>
            <a:r>
              <a:rPr lang="en-US" sz="2400" dirty="0"/>
              <a:t>Sentence score  = Sum (all edges)</a:t>
            </a:r>
          </a:p>
          <a:p>
            <a:pPr algn="ctr"/>
            <a:r>
              <a:rPr lang="en-US" sz="2400" dirty="0">
                <a:solidFill>
                  <a:srgbClr val="FF0000"/>
                </a:solidFill>
              </a:rPr>
              <a:t>*The more similar a sentence is with the other sentences, the higher the score</a:t>
            </a:r>
          </a:p>
        </p:txBody>
      </p:sp>
      <p:pic>
        <p:nvPicPr>
          <p:cNvPr id="3" name="Picture 2">
            <a:extLst>
              <a:ext uri="{FF2B5EF4-FFF2-40B4-BE49-F238E27FC236}">
                <a16:creationId xmlns:a16="http://schemas.microsoft.com/office/drawing/2014/main" id="{DB3D9124-6CC3-8D41-8F0D-4FD60C897B0A}"/>
              </a:ext>
            </a:extLst>
          </p:cNvPr>
          <p:cNvPicPr>
            <a:picLocks noChangeAspect="1"/>
          </p:cNvPicPr>
          <p:nvPr/>
        </p:nvPicPr>
        <p:blipFill>
          <a:blip r:embed="rId2"/>
          <a:stretch>
            <a:fillRect/>
          </a:stretch>
        </p:blipFill>
        <p:spPr>
          <a:xfrm>
            <a:off x="2338558" y="1936331"/>
            <a:ext cx="7514884" cy="4834136"/>
          </a:xfrm>
          <a:prstGeom prst="rect">
            <a:avLst/>
          </a:prstGeom>
        </p:spPr>
      </p:pic>
      <p:sp>
        <p:nvSpPr>
          <p:cNvPr id="5" name="Oval 4">
            <a:extLst>
              <a:ext uri="{FF2B5EF4-FFF2-40B4-BE49-F238E27FC236}">
                <a16:creationId xmlns:a16="http://schemas.microsoft.com/office/drawing/2014/main" id="{804B420E-F9E5-1045-87DA-2D612B7829F8}"/>
              </a:ext>
            </a:extLst>
          </p:cNvPr>
          <p:cNvSpPr/>
          <p:nvPr/>
        </p:nvSpPr>
        <p:spPr>
          <a:xfrm>
            <a:off x="3489338" y="2562459"/>
            <a:ext cx="500332" cy="552091"/>
          </a:xfrm>
          <a:prstGeom prst="ellipse">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0</a:t>
            </a:r>
          </a:p>
        </p:txBody>
      </p:sp>
      <p:cxnSp>
        <p:nvCxnSpPr>
          <p:cNvPr id="7" name="Straight Connector 6">
            <a:extLst>
              <a:ext uri="{FF2B5EF4-FFF2-40B4-BE49-F238E27FC236}">
                <a16:creationId xmlns:a16="http://schemas.microsoft.com/office/drawing/2014/main" id="{545B56F2-520C-C34F-81F8-40E8D7C3ABEC}"/>
              </a:ext>
            </a:extLst>
          </p:cNvPr>
          <p:cNvCxnSpPr>
            <a:stCxn id="5" idx="3"/>
          </p:cNvCxnSpPr>
          <p:nvPr/>
        </p:nvCxnSpPr>
        <p:spPr>
          <a:xfrm flipH="1">
            <a:off x="2898475" y="3033698"/>
            <a:ext cx="664135" cy="163360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8619894B-8DCA-EC4C-B24B-9787CA22C459}"/>
              </a:ext>
            </a:extLst>
          </p:cNvPr>
          <p:cNvCxnSpPr>
            <a:cxnSpLocks/>
          </p:cNvCxnSpPr>
          <p:nvPr/>
        </p:nvCxnSpPr>
        <p:spPr>
          <a:xfrm>
            <a:off x="3739504" y="3114550"/>
            <a:ext cx="885668" cy="319425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92F1F61-EF88-CF41-AD02-078DB09B0086}"/>
              </a:ext>
            </a:extLst>
          </p:cNvPr>
          <p:cNvCxnSpPr>
            <a:cxnSpLocks/>
          </p:cNvCxnSpPr>
          <p:nvPr/>
        </p:nvCxnSpPr>
        <p:spPr>
          <a:xfrm flipV="1">
            <a:off x="3989671" y="2778028"/>
            <a:ext cx="5303854" cy="60476"/>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3FF9C6F-704B-7344-BA58-8B9CDC2702E6}"/>
              </a:ext>
            </a:extLst>
          </p:cNvPr>
          <p:cNvCxnSpPr>
            <a:cxnSpLocks/>
          </p:cNvCxnSpPr>
          <p:nvPr/>
        </p:nvCxnSpPr>
        <p:spPr>
          <a:xfrm flipH="1">
            <a:off x="3989670" y="2286325"/>
            <a:ext cx="2273107" cy="49170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C45AFD32-EE59-B143-8113-6FCDAA4730AF}"/>
              </a:ext>
            </a:extLst>
          </p:cNvPr>
          <p:cNvCxnSpPr>
            <a:cxnSpLocks/>
          </p:cNvCxnSpPr>
          <p:nvPr/>
        </p:nvCxnSpPr>
        <p:spPr>
          <a:xfrm>
            <a:off x="3989670" y="2954342"/>
            <a:ext cx="5303855" cy="175733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B8620505-0993-A141-A78B-99A3DE141001}"/>
              </a:ext>
            </a:extLst>
          </p:cNvPr>
          <p:cNvCxnSpPr>
            <a:cxnSpLocks/>
          </p:cNvCxnSpPr>
          <p:nvPr/>
        </p:nvCxnSpPr>
        <p:spPr>
          <a:xfrm>
            <a:off x="3989670" y="3033698"/>
            <a:ext cx="1982914" cy="1203389"/>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AB27353D-5520-D141-B284-C01E379CF894}"/>
              </a:ext>
            </a:extLst>
          </p:cNvPr>
          <p:cNvCxnSpPr>
            <a:cxnSpLocks/>
            <a:stCxn id="5" idx="5"/>
          </p:cNvCxnSpPr>
          <p:nvPr/>
        </p:nvCxnSpPr>
        <p:spPr>
          <a:xfrm>
            <a:off x="3916398" y="3033698"/>
            <a:ext cx="3650432" cy="3079245"/>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06208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22F339-9E81-404A-B50D-C30422896DEE}"/>
              </a:ext>
            </a:extLst>
          </p:cNvPr>
          <p:cNvPicPr>
            <a:picLocks noChangeAspect="1"/>
          </p:cNvPicPr>
          <p:nvPr/>
        </p:nvPicPr>
        <p:blipFill>
          <a:blip r:embed="rId2"/>
          <a:stretch>
            <a:fillRect/>
          </a:stretch>
        </p:blipFill>
        <p:spPr>
          <a:xfrm>
            <a:off x="800099" y="1873250"/>
            <a:ext cx="10717571" cy="3111500"/>
          </a:xfrm>
          <a:prstGeom prst="rect">
            <a:avLst/>
          </a:prstGeom>
        </p:spPr>
      </p:pic>
      <p:sp>
        <p:nvSpPr>
          <p:cNvPr id="2" name="Title 1">
            <a:extLst>
              <a:ext uri="{FF2B5EF4-FFF2-40B4-BE49-F238E27FC236}">
                <a16:creationId xmlns:a16="http://schemas.microsoft.com/office/drawing/2014/main" id="{85A13948-0864-E442-9A7C-D169282CD986}"/>
              </a:ext>
            </a:extLst>
          </p:cNvPr>
          <p:cNvSpPr>
            <a:spLocks noGrp="1"/>
          </p:cNvSpPr>
          <p:nvPr>
            <p:ph type="title"/>
          </p:nvPr>
        </p:nvSpPr>
        <p:spPr>
          <a:xfrm>
            <a:off x="823452" y="26551"/>
            <a:ext cx="10515600" cy="1325563"/>
          </a:xfrm>
        </p:spPr>
        <p:txBody>
          <a:bodyPr/>
          <a:lstStyle/>
          <a:p>
            <a:pPr algn="ctr"/>
            <a:r>
              <a:rPr lang="en-US" dirty="0"/>
              <a:t>Sentence Selection (</a:t>
            </a:r>
            <a:r>
              <a:rPr lang="en-US" dirty="0" err="1"/>
              <a:t>Top_n</a:t>
            </a:r>
            <a:r>
              <a:rPr lang="en-US" dirty="0"/>
              <a:t>)</a:t>
            </a:r>
          </a:p>
        </p:txBody>
      </p:sp>
      <p:sp>
        <p:nvSpPr>
          <p:cNvPr id="4" name="Oval 3">
            <a:extLst>
              <a:ext uri="{FF2B5EF4-FFF2-40B4-BE49-F238E27FC236}">
                <a16:creationId xmlns:a16="http://schemas.microsoft.com/office/drawing/2014/main" id="{3BBC6EA1-8A19-004A-BF53-EDAF882DF6B2}"/>
              </a:ext>
            </a:extLst>
          </p:cNvPr>
          <p:cNvSpPr/>
          <p:nvPr/>
        </p:nvSpPr>
        <p:spPr>
          <a:xfrm>
            <a:off x="11182833" y="4173806"/>
            <a:ext cx="322826" cy="2949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17DF1789-4BD0-3946-96D2-53AA60BE2FAD}"/>
              </a:ext>
            </a:extLst>
          </p:cNvPr>
          <p:cNvSpPr/>
          <p:nvPr/>
        </p:nvSpPr>
        <p:spPr>
          <a:xfrm>
            <a:off x="11192387" y="3829035"/>
            <a:ext cx="322826" cy="2949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633D6FEE-4D56-E148-930B-C195583AA9AF}"/>
              </a:ext>
            </a:extLst>
          </p:cNvPr>
          <p:cNvSpPr/>
          <p:nvPr/>
        </p:nvSpPr>
        <p:spPr>
          <a:xfrm>
            <a:off x="11171194" y="2241743"/>
            <a:ext cx="322826" cy="2949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5DBCDAF-96C3-994B-B9FD-525310656E34}"/>
              </a:ext>
            </a:extLst>
          </p:cNvPr>
          <p:cNvSpPr/>
          <p:nvPr/>
        </p:nvSpPr>
        <p:spPr>
          <a:xfrm>
            <a:off x="11177639" y="2536711"/>
            <a:ext cx="322826" cy="2949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D0ED32FB-AC69-9549-8666-87CB7F8238AE}"/>
              </a:ext>
            </a:extLst>
          </p:cNvPr>
          <p:cNvSpPr/>
          <p:nvPr/>
        </p:nvSpPr>
        <p:spPr>
          <a:xfrm>
            <a:off x="726768" y="4201571"/>
            <a:ext cx="322826" cy="294968"/>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66CB471A-DE42-1049-AC30-335E62B801A0}"/>
              </a:ext>
            </a:extLst>
          </p:cNvPr>
          <p:cNvSpPr/>
          <p:nvPr/>
        </p:nvSpPr>
        <p:spPr>
          <a:xfrm>
            <a:off x="728917" y="3861779"/>
            <a:ext cx="322826" cy="294968"/>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E5F06FC8-E158-2946-8C28-01BB382E94D2}"/>
              </a:ext>
            </a:extLst>
          </p:cNvPr>
          <p:cNvSpPr/>
          <p:nvPr/>
        </p:nvSpPr>
        <p:spPr>
          <a:xfrm>
            <a:off x="726768" y="2533531"/>
            <a:ext cx="322826" cy="294968"/>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1624E949-E9E5-1A41-A274-8C8FB061DCE4}"/>
              </a:ext>
            </a:extLst>
          </p:cNvPr>
          <p:cNvSpPr/>
          <p:nvPr/>
        </p:nvSpPr>
        <p:spPr>
          <a:xfrm>
            <a:off x="749299" y="2225362"/>
            <a:ext cx="322826" cy="294968"/>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Up Arrow 11">
            <a:extLst>
              <a:ext uri="{FF2B5EF4-FFF2-40B4-BE49-F238E27FC236}">
                <a16:creationId xmlns:a16="http://schemas.microsoft.com/office/drawing/2014/main" id="{BF288F6B-37B2-6E40-BEE0-E548D24ED568}"/>
              </a:ext>
            </a:extLst>
          </p:cNvPr>
          <p:cNvSpPr/>
          <p:nvPr/>
        </p:nvSpPr>
        <p:spPr>
          <a:xfrm>
            <a:off x="10987273" y="4934944"/>
            <a:ext cx="635274" cy="913785"/>
          </a:xfrm>
          <a:prstGeom prst="upArrow">
            <a:avLst>
              <a:gd name="adj1" fmla="val 50000"/>
              <a:gd name="adj2" fmla="val 51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06C78DED-3DCD-CD42-9986-0F9204B081CC}"/>
              </a:ext>
            </a:extLst>
          </p:cNvPr>
          <p:cNvSpPr/>
          <p:nvPr/>
        </p:nvSpPr>
        <p:spPr>
          <a:xfrm>
            <a:off x="486970" y="4953887"/>
            <a:ext cx="635274" cy="913785"/>
          </a:xfrm>
          <a:prstGeom prst="upArrow">
            <a:avLst>
              <a:gd name="adj1" fmla="val 50000"/>
              <a:gd name="adj2" fmla="val 5133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4909942-7C06-7F46-B4E6-55301A1D865A}"/>
              </a:ext>
            </a:extLst>
          </p:cNvPr>
          <p:cNvSpPr txBox="1"/>
          <p:nvPr/>
        </p:nvSpPr>
        <p:spPr>
          <a:xfrm>
            <a:off x="43973" y="5831971"/>
            <a:ext cx="1844095" cy="461665"/>
          </a:xfrm>
          <a:prstGeom prst="rect">
            <a:avLst/>
          </a:prstGeom>
          <a:noFill/>
        </p:spPr>
        <p:txBody>
          <a:bodyPr wrap="square" rtlCol="0">
            <a:spAutoFit/>
          </a:bodyPr>
          <a:lstStyle/>
          <a:p>
            <a:r>
              <a:rPr lang="en-US" sz="2400" dirty="0"/>
              <a:t>for printing</a:t>
            </a:r>
          </a:p>
        </p:txBody>
      </p:sp>
      <p:sp>
        <p:nvSpPr>
          <p:cNvPr id="16" name="TextBox 15">
            <a:extLst>
              <a:ext uri="{FF2B5EF4-FFF2-40B4-BE49-F238E27FC236}">
                <a16:creationId xmlns:a16="http://schemas.microsoft.com/office/drawing/2014/main" id="{513BED2C-4EB0-714E-91FE-82AEEE673B37}"/>
              </a:ext>
            </a:extLst>
          </p:cNvPr>
          <p:cNvSpPr txBox="1"/>
          <p:nvPr/>
        </p:nvSpPr>
        <p:spPr>
          <a:xfrm>
            <a:off x="10303932" y="5867672"/>
            <a:ext cx="1844095" cy="461665"/>
          </a:xfrm>
          <a:prstGeom prst="rect">
            <a:avLst/>
          </a:prstGeom>
          <a:noFill/>
        </p:spPr>
        <p:txBody>
          <a:bodyPr wrap="square" rtlCol="0">
            <a:spAutoFit/>
          </a:bodyPr>
          <a:lstStyle/>
          <a:p>
            <a:r>
              <a:rPr lang="en-US" sz="2400" dirty="0"/>
              <a:t>for selection</a:t>
            </a:r>
          </a:p>
        </p:txBody>
      </p:sp>
      <p:sp>
        <p:nvSpPr>
          <p:cNvPr id="18" name="Oval 17">
            <a:extLst>
              <a:ext uri="{FF2B5EF4-FFF2-40B4-BE49-F238E27FC236}">
                <a16:creationId xmlns:a16="http://schemas.microsoft.com/office/drawing/2014/main" id="{93A72B55-B29F-6D4A-BF7C-8A32A4FE0D63}"/>
              </a:ext>
            </a:extLst>
          </p:cNvPr>
          <p:cNvSpPr/>
          <p:nvPr/>
        </p:nvSpPr>
        <p:spPr>
          <a:xfrm>
            <a:off x="11177639" y="3200168"/>
            <a:ext cx="322826" cy="2949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DDF4B498-68C9-C749-81E4-BAB6F5D36D8D}"/>
              </a:ext>
            </a:extLst>
          </p:cNvPr>
          <p:cNvSpPr/>
          <p:nvPr/>
        </p:nvSpPr>
        <p:spPr>
          <a:xfrm>
            <a:off x="726768" y="3220067"/>
            <a:ext cx="322826" cy="294968"/>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55B127C3-EE48-CF4C-986A-EF34D5CB9472}"/>
              </a:ext>
            </a:extLst>
          </p:cNvPr>
          <p:cNvSpPr txBox="1"/>
          <p:nvPr/>
        </p:nvSpPr>
        <p:spPr>
          <a:xfrm>
            <a:off x="682112" y="1906111"/>
            <a:ext cx="498987"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1165337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B332-CC1D-7345-9437-F6D0583B4099}"/>
              </a:ext>
            </a:extLst>
          </p:cNvPr>
          <p:cNvSpPr>
            <a:spLocks noGrp="1"/>
          </p:cNvSpPr>
          <p:nvPr>
            <p:ph type="title"/>
          </p:nvPr>
        </p:nvSpPr>
        <p:spPr>
          <a:xfrm>
            <a:off x="838200" y="39083"/>
            <a:ext cx="10515600" cy="1325563"/>
          </a:xfrm>
        </p:spPr>
        <p:txBody>
          <a:bodyPr/>
          <a:lstStyle/>
          <a:p>
            <a:pPr algn="ctr"/>
            <a:r>
              <a:rPr lang="en-US" dirty="0"/>
              <a:t>Warning: For long text (memory intensive) </a:t>
            </a:r>
          </a:p>
        </p:txBody>
      </p:sp>
      <p:pic>
        <p:nvPicPr>
          <p:cNvPr id="4" name="Picture 3">
            <a:extLst>
              <a:ext uri="{FF2B5EF4-FFF2-40B4-BE49-F238E27FC236}">
                <a16:creationId xmlns:a16="http://schemas.microsoft.com/office/drawing/2014/main" id="{DD6B81F5-18CE-CB4A-8FF3-C90DB8B29DB3}"/>
              </a:ext>
            </a:extLst>
          </p:cNvPr>
          <p:cNvPicPr>
            <a:picLocks noChangeAspect="1"/>
          </p:cNvPicPr>
          <p:nvPr/>
        </p:nvPicPr>
        <p:blipFill>
          <a:blip r:embed="rId2"/>
          <a:stretch>
            <a:fillRect/>
          </a:stretch>
        </p:blipFill>
        <p:spPr>
          <a:xfrm>
            <a:off x="2087591" y="1364646"/>
            <a:ext cx="7608139" cy="4982717"/>
          </a:xfrm>
          <a:prstGeom prst="rect">
            <a:avLst/>
          </a:prstGeom>
        </p:spPr>
      </p:pic>
      <p:sp>
        <p:nvSpPr>
          <p:cNvPr id="5" name="TextBox 4">
            <a:extLst>
              <a:ext uri="{FF2B5EF4-FFF2-40B4-BE49-F238E27FC236}">
                <a16:creationId xmlns:a16="http://schemas.microsoft.com/office/drawing/2014/main" id="{3520DFE5-2982-4346-A50A-BB48AEB003E7}"/>
              </a:ext>
            </a:extLst>
          </p:cNvPr>
          <p:cNvSpPr txBox="1"/>
          <p:nvPr/>
        </p:nvSpPr>
        <p:spPr>
          <a:xfrm>
            <a:off x="9903124" y="3003363"/>
            <a:ext cx="1828800" cy="1477328"/>
          </a:xfrm>
          <a:prstGeom prst="rect">
            <a:avLst/>
          </a:prstGeom>
          <a:noFill/>
        </p:spPr>
        <p:txBody>
          <a:bodyPr wrap="square" rtlCol="0">
            <a:spAutoFit/>
          </a:bodyPr>
          <a:lstStyle/>
          <a:p>
            <a:r>
              <a:rPr lang="en-US" dirty="0"/>
              <a:t>Article on CNN</a:t>
            </a:r>
          </a:p>
          <a:p>
            <a:r>
              <a:rPr lang="en-US" dirty="0"/>
              <a:t>(65 sentences)</a:t>
            </a:r>
          </a:p>
          <a:p>
            <a:endParaRPr lang="en-US" dirty="0"/>
          </a:p>
          <a:p>
            <a:r>
              <a:rPr lang="en-US" dirty="0"/>
              <a:t>*May crash if run out of memory</a:t>
            </a:r>
          </a:p>
        </p:txBody>
      </p:sp>
    </p:spTree>
    <p:extLst>
      <p:ext uri="{BB962C8B-B14F-4D97-AF65-F5344CB8AC3E}">
        <p14:creationId xmlns:p14="http://schemas.microsoft.com/office/powerpoint/2010/main" val="141201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4357D-C9FD-1847-89E2-83B19EFD9069}"/>
              </a:ext>
            </a:extLst>
          </p:cNvPr>
          <p:cNvSpPr>
            <a:spLocks noGrp="1"/>
          </p:cNvSpPr>
          <p:nvPr>
            <p:ph type="title"/>
          </p:nvPr>
        </p:nvSpPr>
        <p:spPr>
          <a:xfrm>
            <a:off x="1524000" y="1122362"/>
            <a:ext cx="9144000" cy="2840037"/>
          </a:xfrm>
        </p:spPr>
        <p:txBody>
          <a:bodyPr vert="horz" lIns="91440" tIns="45720" rIns="91440" bIns="45720" rtlCol="0" anchor="b">
            <a:normAutofit fontScale="90000"/>
          </a:bodyPr>
          <a:lstStyle/>
          <a:p>
            <a:pPr algn="ctr"/>
            <a:r>
              <a:rPr lang="en-US" sz="5800" kern="1200" dirty="0">
                <a:solidFill>
                  <a:schemeClr val="tx1"/>
                </a:solidFill>
                <a:latin typeface="+mj-lt"/>
                <a:ea typeface="+mj-ea"/>
                <a:cs typeface="+mj-cs"/>
              </a:rPr>
              <a:t>Model 2</a:t>
            </a:r>
            <a:br>
              <a:rPr lang="en-US" sz="5800" kern="1200" dirty="0">
                <a:solidFill>
                  <a:schemeClr val="tx1"/>
                </a:solidFill>
                <a:latin typeface="+mj-lt"/>
                <a:ea typeface="+mj-ea"/>
                <a:cs typeface="+mj-cs"/>
              </a:rPr>
            </a:br>
            <a:r>
              <a:rPr lang="en-US" sz="5800" kern="1200" dirty="0">
                <a:solidFill>
                  <a:schemeClr val="tx1"/>
                </a:solidFill>
                <a:latin typeface="+mj-lt"/>
                <a:ea typeface="+mj-ea"/>
                <a:cs typeface="+mj-cs"/>
              </a:rPr>
              <a:t>Centroid Based Summarization (Bag-of-Words)</a:t>
            </a:r>
          </a:p>
        </p:txBody>
      </p:sp>
      <p:sp>
        <p:nvSpPr>
          <p:cNvPr id="3" name="Text Placeholder 2">
            <a:extLst>
              <a:ext uri="{FF2B5EF4-FFF2-40B4-BE49-F238E27FC236}">
                <a16:creationId xmlns:a16="http://schemas.microsoft.com/office/drawing/2014/main" id="{A3D5DB2A-A578-2F4C-8717-68D1DA73B955}"/>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44139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3948-0864-E442-9A7C-D169282CD986}"/>
              </a:ext>
            </a:extLst>
          </p:cNvPr>
          <p:cNvSpPr>
            <a:spLocks noGrp="1"/>
          </p:cNvSpPr>
          <p:nvPr>
            <p:ph type="title"/>
          </p:nvPr>
        </p:nvSpPr>
        <p:spPr>
          <a:xfrm>
            <a:off x="838200" y="34604"/>
            <a:ext cx="10515600" cy="1325563"/>
          </a:xfrm>
        </p:spPr>
        <p:txBody>
          <a:bodyPr/>
          <a:lstStyle/>
          <a:p>
            <a:pPr algn="ctr"/>
            <a:r>
              <a:rPr lang="en-US" dirty="0"/>
              <a:t>Centroid Based Summarization Algorithm</a:t>
            </a:r>
          </a:p>
        </p:txBody>
      </p:sp>
      <p:graphicFrame>
        <p:nvGraphicFramePr>
          <p:cNvPr id="3" name="Diagram 2">
            <a:extLst>
              <a:ext uri="{FF2B5EF4-FFF2-40B4-BE49-F238E27FC236}">
                <a16:creationId xmlns:a16="http://schemas.microsoft.com/office/drawing/2014/main" id="{FFEE08D4-1DAA-6F43-BAAF-FE2EA20F230E}"/>
              </a:ext>
            </a:extLst>
          </p:cNvPr>
          <p:cNvGraphicFramePr/>
          <p:nvPr>
            <p:extLst>
              <p:ext uri="{D42A27DB-BD31-4B8C-83A1-F6EECF244321}">
                <p14:modId xmlns:p14="http://schemas.microsoft.com/office/powerpoint/2010/main" val="3682289593"/>
              </p:ext>
            </p:extLst>
          </p:nvPr>
        </p:nvGraphicFramePr>
        <p:xfrm>
          <a:off x="2045929" y="744481"/>
          <a:ext cx="8100142" cy="5043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9345F86C-5D8A-1C4F-BB28-4749DA7720E4}"/>
              </a:ext>
            </a:extLst>
          </p:cNvPr>
          <p:cNvSpPr/>
          <p:nvPr/>
        </p:nvSpPr>
        <p:spPr>
          <a:xfrm>
            <a:off x="1735393" y="5238276"/>
            <a:ext cx="9104671" cy="646331"/>
          </a:xfrm>
          <a:prstGeom prst="rect">
            <a:avLst/>
          </a:prstGeom>
        </p:spPr>
        <p:txBody>
          <a:bodyPr wrap="square">
            <a:spAutoFit/>
          </a:bodyPr>
          <a:lstStyle/>
          <a:p>
            <a:r>
              <a:rPr lang="en-SG" dirty="0">
                <a:solidFill>
                  <a:srgbClr val="000000"/>
                </a:solidFill>
                <a:latin typeface="Source Sans Pro" panose="020F0502020204030204" pitchFamily="34" charset="0"/>
              </a:rPr>
              <a:t>Note. centroid vector is calculated as the sum of word vectors of most important words (these are selected using </a:t>
            </a:r>
            <a:r>
              <a:rPr lang="en-SG" dirty="0" err="1">
                <a:solidFill>
                  <a:srgbClr val="000000"/>
                </a:solidFill>
                <a:latin typeface="Source Sans Pro" panose="020F0502020204030204" pitchFamily="34" charset="0"/>
              </a:rPr>
              <a:t>tf-idf</a:t>
            </a:r>
            <a:r>
              <a:rPr lang="en-SG" dirty="0">
                <a:solidFill>
                  <a:srgbClr val="000000"/>
                </a:solidFill>
                <a:latin typeface="Source Sans Pro" panose="020F0502020204030204" pitchFamily="34" charset="0"/>
              </a:rPr>
              <a:t> scores)</a:t>
            </a:r>
            <a:endParaRPr lang="en-US" dirty="0"/>
          </a:p>
        </p:txBody>
      </p:sp>
    </p:spTree>
    <p:extLst>
      <p:ext uri="{BB962C8B-B14F-4D97-AF65-F5344CB8AC3E}">
        <p14:creationId xmlns:p14="http://schemas.microsoft.com/office/powerpoint/2010/main" val="3280983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2B56-2128-C645-9D37-7CFAF5623416}"/>
              </a:ext>
            </a:extLst>
          </p:cNvPr>
          <p:cNvSpPr>
            <a:spLocks noGrp="1"/>
          </p:cNvSpPr>
          <p:nvPr>
            <p:ph type="title"/>
          </p:nvPr>
        </p:nvSpPr>
        <p:spPr>
          <a:xfrm>
            <a:off x="838200" y="63949"/>
            <a:ext cx="10515600" cy="1325563"/>
          </a:xfrm>
        </p:spPr>
        <p:txBody>
          <a:bodyPr/>
          <a:lstStyle/>
          <a:p>
            <a:pPr algn="ctr"/>
            <a:r>
              <a:rPr lang="en-US" dirty="0"/>
              <a:t>Word Vectors (TF-IDF)</a:t>
            </a:r>
          </a:p>
        </p:txBody>
      </p:sp>
      <p:sp>
        <p:nvSpPr>
          <p:cNvPr id="3" name="Content Placeholder 2">
            <a:extLst>
              <a:ext uri="{FF2B5EF4-FFF2-40B4-BE49-F238E27FC236}">
                <a16:creationId xmlns:a16="http://schemas.microsoft.com/office/drawing/2014/main" id="{4C443D3C-8622-2C44-8E10-E162C90A9B1E}"/>
              </a:ext>
            </a:extLst>
          </p:cNvPr>
          <p:cNvSpPr>
            <a:spLocks noGrp="1"/>
          </p:cNvSpPr>
          <p:nvPr>
            <p:ph idx="1"/>
          </p:nvPr>
        </p:nvSpPr>
        <p:spPr>
          <a:xfrm>
            <a:off x="838200" y="1332592"/>
            <a:ext cx="10515600" cy="918920"/>
          </a:xfrm>
        </p:spPr>
        <p:txBody>
          <a:bodyPr>
            <a:normAutofit lnSpcReduction="10000"/>
          </a:bodyPr>
          <a:lstStyle/>
          <a:p>
            <a:r>
              <a:rPr lang="en-US" dirty="0"/>
              <a:t>TF (Term Frequency) – how many times a term appear in a document</a:t>
            </a:r>
          </a:p>
          <a:p>
            <a:r>
              <a:rPr lang="en-US" dirty="0"/>
              <a:t>IDF (Inverse Document Frequency) – how important a term is.</a:t>
            </a:r>
          </a:p>
        </p:txBody>
      </p:sp>
      <p:pic>
        <p:nvPicPr>
          <p:cNvPr id="7" name="Picture 6">
            <a:extLst>
              <a:ext uri="{FF2B5EF4-FFF2-40B4-BE49-F238E27FC236}">
                <a16:creationId xmlns:a16="http://schemas.microsoft.com/office/drawing/2014/main" id="{F4C07F79-DC6D-4F49-A3AA-33256A67C634}"/>
              </a:ext>
            </a:extLst>
          </p:cNvPr>
          <p:cNvPicPr>
            <a:picLocks noChangeAspect="1"/>
          </p:cNvPicPr>
          <p:nvPr/>
        </p:nvPicPr>
        <p:blipFill>
          <a:blip r:embed="rId2"/>
          <a:stretch>
            <a:fillRect/>
          </a:stretch>
        </p:blipFill>
        <p:spPr>
          <a:xfrm>
            <a:off x="985511" y="2263120"/>
            <a:ext cx="10706100" cy="3022600"/>
          </a:xfrm>
          <a:prstGeom prst="rect">
            <a:avLst/>
          </a:prstGeom>
        </p:spPr>
      </p:pic>
      <p:sp>
        <p:nvSpPr>
          <p:cNvPr id="9" name="Rectangle 8">
            <a:extLst>
              <a:ext uri="{FF2B5EF4-FFF2-40B4-BE49-F238E27FC236}">
                <a16:creationId xmlns:a16="http://schemas.microsoft.com/office/drawing/2014/main" id="{2AF83A64-CA64-7B4C-808E-FBEEF512A290}"/>
              </a:ext>
            </a:extLst>
          </p:cNvPr>
          <p:cNvSpPr/>
          <p:nvPr/>
        </p:nvSpPr>
        <p:spPr>
          <a:xfrm>
            <a:off x="-51302" y="3538714"/>
            <a:ext cx="1103379" cy="646331"/>
          </a:xfrm>
          <a:prstGeom prst="rect">
            <a:avLst/>
          </a:prstGeom>
        </p:spPr>
        <p:txBody>
          <a:bodyPr wrap="none">
            <a:spAutoFit/>
          </a:bodyPr>
          <a:lstStyle/>
          <a:p>
            <a:r>
              <a:rPr lang="en-US" dirty="0">
                <a:highlight>
                  <a:srgbClr val="FFFF00"/>
                </a:highlight>
              </a:rPr>
              <a:t>Sentence </a:t>
            </a:r>
          </a:p>
          <a:p>
            <a:r>
              <a:rPr lang="en-US" dirty="0">
                <a:highlight>
                  <a:srgbClr val="FFFF00"/>
                </a:highlight>
              </a:rPr>
              <a:t>vector </a:t>
            </a:r>
            <a:endParaRPr lang="en-US" dirty="0"/>
          </a:p>
        </p:txBody>
      </p:sp>
      <p:sp>
        <p:nvSpPr>
          <p:cNvPr id="10" name="Rectangle 9">
            <a:extLst>
              <a:ext uri="{FF2B5EF4-FFF2-40B4-BE49-F238E27FC236}">
                <a16:creationId xmlns:a16="http://schemas.microsoft.com/office/drawing/2014/main" id="{2D259F86-B41C-734B-B414-198DD02EBA6F}"/>
              </a:ext>
            </a:extLst>
          </p:cNvPr>
          <p:cNvSpPr/>
          <p:nvPr/>
        </p:nvSpPr>
        <p:spPr>
          <a:xfrm>
            <a:off x="-9817" y="5501389"/>
            <a:ext cx="1020408" cy="646331"/>
          </a:xfrm>
          <a:prstGeom prst="rect">
            <a:avLst/>
          </a:prstGeom>
        </p:spPr>
        <p:txBody>
          <a:bodyPr wrap="none">
            <a:spAutoFit/>
          </a:bodyPr>
          <a:lstStyle/>
          <a:p>
            <a:r>
              <a:rPr lang="en-US" dirty="0">
                <a:highlight>
                  <a:srgbClr val="FFFF00"/>
                </a:highlight>
              </a:rPr>
              <a:t>centroid </a:t>
            </a:r>
          </a:p>
          <a:p>
            <a:r>
              <a:rPr lang="en-US" dirty="0">
                <a:highlight>
                  <a:srgbClr val="FFFF00"/>
                </a:highlight>
              </a:rPr>
              <a:t>vector </a:t>
            </a:r>
            <a:endParaRPr lang="en-US" dirty="0"/>
          </a:p>
        </p:txBody>
      </p:sp>
      <p:pic>
        <p:nvPicPr>
          <p:cNvPr id="12" name="Picture 11">
            <a:extLst>
              <a:ext uri="{FF2B5EF4-FFF2-40B4-BE49-F238E27FC236}">
                <a16:creationId xmlns:a16="http://schemas.microsoft.com/office/drawing/2014/main" id="{2FF598C4-DCB3-3747-8E84-1136F30066AA}"/>
              </a:ext>
            </a:extLst>
          </p:cNvPr>
          <p:cNvPicPr>
            <a:picLocks noChangeAspect="1"/>
          </p:cNvPicPr>
          <p:nvPr/>
        </p:nvPicPr>
        <p:blipFill>
          <a:blip r:embed="rId3"/>
          <a:stretch>
            <a:fillRect/>
          </a:stretch>
        </p:blipFill>
        <p:spPr>
          <a:xfrm>
            <a:off x="1303011" y="5519870"/>
            <a:ext cx="10388600" cy="393700"/>
          </a:xfrm>
          <a:prstGeom prst="rect">
            <a:avLst/>
          </a:prstGeom>
        </p:spPr>
      </p:pic>
      <p:sp>
        <p:nvSpPr>
          <p:cNvPr id="8" name="TextBox 7">
            <a:extLst>
              <a:ext uri="{FF2B5EF4-FFF2-40B4-BE49-F238E27FC236}">
                <a16:creationId xmlns:a16="http://schemas.microsoft.com/office/drawing/2014/main" id="{A6656004-AC61-AF4E-AC7F-B60FE88D8ADB}"/>
              </a:ext>
            </a:extLst>
          </p:cNvPr>
          <p:cNvSpPr txBox="1"/>
          <p:nvPr/>
        </p:nvSpPr>
        <p:spPr>
          <a:xfrm>
            <a:off x="1176029" y="6042124"/>
            <a:ext cx="10325063" cy="369332"/>
          </a:xfrm>
          <a:prstGeom prst="rect">
            <a:avLst/>
          </a:prstGeom>
          <a:noFill/>
        </p:spPr>
        <p:txBody>
          <a:bodyPr wrap="square" rtlCol="0">
            <a:spAutoFit/>
          </a:bodyPr>
          <a:lstStyle/>
          <a:p>
            <a:r>
              <a:rPr lang="en-US" dirty="0">
                <a:solidFill>
                  <a:srgbClr val="FF0000"/>
                </a:solidFill>
              </a:rPr>
              <a:t>*sentences containing more keywords similar to those in centroid vector will have higher scores</a:t>
            </a:r>
          </a:p>
        </p:txBody>
      </p:sp>
    </p:spTree>
    <p:extLst>
      <p:ext uri="{BB962C8B-B14F-4D97-AF65-F5344CB8AC3E}">
        <p14:creationId xmlns:p14="http://schemas.microsoft.com/office/powerpoint/2010/main" val="4194674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F4D1DD-DBE6-B944-AD03-67633AC9DE6A}"/>
              </a:ext>
            </a:extLst>
          </p:cNvPr>
          <p:cNvSpPr>
            <a:spLocks noGrp="1"/>
          </p:cNvSpPr>
          <p:nvPr>
            <p:ph type="title"/>
          </p:nvPr>
        </p:nvSpPr>
        <p:spPr>
          <a:xfrm>
            <a:off x="863029" y="1012004"/>
            <a:ext cx="3416158" cy="4795408"/>
          </a:xfrm>
        </p:spPr>
        <p:txBody>
          <a:bodyPr>
            <a:normAutofit/>
          </a:bodyPr>
          <a:lstStyle/>
          <a:p>
            <a:r>
              <a:rPr lang="en-US">
                <a:solidFill>
                  <a:srgbClr val="FFFFFF"/>
                </a:solidFill>
              </a:rPr>
              <a:t>Problem Statement</a:t>
            </a:r>
          </a:p>
        </p:txBody>
      </p:sp>
      <p:graphicFrame>
        <p:nvGraphicFramePr>
          <p:cNvPr id="5" name="Content Placeholder 2">
            <a:extLst>
              <a:ext uri="{FF2B5EF4-FFF2-40B4-BE49-F238E27FC236}">
                <a16:creationId xmlns:a16="http://schemas.microsoft.com/office/drawing/2014/main" id="{1AD638AB-7B1C-4963-98C9-C2A0909BFA14}"/>
              </a:ext>
            </a:extLst>
          </p:cNvPr>
          <p:cNvGraphicFramePr>
            <a:graphicFrameLocks noGrp="1"/>
          </p:cNvGraphicFramePr>
          <p:nvPr>
            <p:ph idx="1"/>
            <p:extLst>
              <p:ext uri="{D42A27DB-BD31-4B8C-83A1-F6EECF244321}">
                <p14:modId xmlns:p14="http://schemas.microsoft.com/office/powerpoint/2010/main" val="1184182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367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2B56-2128-C645-9D37-7CFAF5623416}"/>
              </a:ext>
            </a:extLst>
          </p:cNvPr>
          <p:cNvSpPr>
            <a:spLocks noGrp="1"/>
          </p:cNvSpPr>
          <p:nvPr>
            <p:ph type="title"/>
          </p:nvPr>
        </p:nvSpPr>
        <p:spPr/>
        <p:txBody>
          <a:bodyPr/>
          <a:lstStyle/>
          <a:p>
            <a:pPr algn="ctr"/>
            <a:r>
              <a:rPr lang="en-US" dirty="0"/>
              <a:t>Word Vectors (TF-IDF)</a:t>
            </a:r>
          </a:p>
        </p:txBody>
      </p:sp>
      <p:sp>
        <p:nvSpPr>
          <p:cNvPr id="3" name="Content Placeholder 2">
            <a:extLst>
              <a:ext uri="{FF2B5EF4-FFF2-40B4-BE49-F238E27FC236}">
                <a16:creationId xmlns:a16="http://schemas.microsoft.com/office/drawing/2014/main" id="{4C443D3C-8622-2C44-8E10-E162C90A9B1E}"/>
              </a:ext>
            </a:extLst>
          </p:cNvPr>
          <p:cNvSpPr>
            <a:spLocks noGrp="1"/>
          </p:cNvSpPr>
          <p:nvPr>
            <p:ph idx="1"/>
          </p:nvPr>
        </p:nvSpPr>
        <p:spPr/>
        <p:txBody>
          <a:bodyPr/>
          <a:lstStyle/>
          <a:p>
            <a:r>
              <a:rPr lang="en-US" dirty="0"/>
              <a:t>TF (Term Frequency) – how many times a term appear in a document</a:t>
            </a:r>
          </a:p>
          <a:p>
            <a:r>
              <a:rPr lang="en-US" dirty="0"/>
              <a:t>IDF (Inverse Document Frequency) – how important a term is.</a:t>
            </a:r>
          </a:p>
        </p:txBody>
      </p:sp>
      <p:sp>
        <p:nvSpPr>
          <p:cNvPr id="5" name="Rectangle 4">
            <a:extLst>
              <a:ext uri="{FF2B5EF4-FFF2-40B4-BE49-F238E27FC236}">
                <a16:creationId xmlns:a16="http://schemas.microsoft.com/office/drawing/2014/main" id="{AA4BB924-6F0C-7741-BDC9-620909505968}"/>
              </a:ext>
            </a:extLst>
          </p:cNvPr>
          <p:cNvSpPr/>
          <p:nvPr/>
        </p:nvSpPr>
        <p:spPr>
          <a:xfrm>
            <a:off x="1027469" y="3021243"/>
            <a:ext cx="10515599" cy="3416320"/>
          </a:xfrm>
          <a:prstGeom prst="rect">
            <a:avLst/>
          </a:prstGeom>
        </p:spPr>
        <p:txBody>
          <a:bodyPr wrap="square">
            <a:spAutoFit/>
          </a:bodyPr>
          <a:lstStyle/>
          <a:p>
            <a:pPr algn="just"/>
            <a:r>
              <a:rPr lang="en-SG" sz="2400" b="1" u="sng" dirty="0">
                <a:solidFill>
                  <a:srgbClr val="FF0000"/>
                </a:solidFill>
                <a:latin typeface="georgia" panose="02040502050405020303" pitchFamily="18" charset="0"/>
              </a:rPr>
              <a:t>Example:</a:t>
            </a:r>
            <a:endParaRPr lang="en-SG" sz="2400" dirty="0">
              <a:solidFill>
                <a:srgbClr val="000000"/>
              </a:solidFill>
              <a:latin typeface="Courier New" panose="02070309020205020404" pitchFamily="49" charset="0"/>
            </a:endParaRPr>
          </a:p>
          <a:p>
            <a:pPr algn="just"/>
            <a:r>
              <a:rPr lang="en-SG" sz="2400" dirty="0">
                <a:solidFill>
                  <a:srgbClr val="000000"/>
                </a:solidFill>
                <a:latin typeface="georgia" panose="02040502050405020303" pitchFamily="18" charset="0"/>
              </a:rPr>
              <a:t>Consider a document containing 100 words wherein the word </a:t>
            </a:r>
            <a:r>
              <a:rPr lang="en-SG" sz="2400" i="1" dirty="0">
                <a:solidFill>
                  <a:srgbClr val="000000"/>
                </a:solidFill>
                <a:latin typeface="georgia" panose="02040502050405020303" pitchFamily="18" charset="0"/>
              </a:rPr>
              <a:t>cat</a:t>
            </a:r>
            <a:r>
              <a:rPr lang="en-SG" sz="2400" dirty="0">
                <a:solidFill>
                  <a:srgbClr val="000000"/>
                </a:solidFill>
                <a:latin typeface="georgia" panose="02040502050405020303" pitchFamily="18" charset="0"/>
              </a:rPr>
              <a:t> appears 3 times. </a:t>
            </a:r>
          </a:p>
          <a:p>
            <a:pPr algn="just"/>
            <a:r>
              <a:rPr lang="en-SG" sz="2400" dirty="0">
                <a:solidFill>
                  <a:srgbClr val="000000"/>
                </a:solidFill>
                <a:latin typeface="georgia" panose="02040502050405020303" pitchFamily="18" charset="0"/>
              </a:rPr>
              <a:t>TF (“cat”) = (3 / 100) = 0.03. </a:t>
            </a:r>
          </a:p>
          <a:p>
            <a:pPr algn="just"/>
            <a:endParaRPr lang="en-SG" sz="2400" dirty="0">
              <a:solidFill>
                <a:srgbClr val="000000"/>
              </a:solidFill>
              <a:latin typeface="georgia" panose="02040502050405020303" pitchFamily="18" charset="0"/>
            </a:endParaRPr>
          </a:p>
          <a:p>
            <a:pPr algn="just"/>
            <a:r>
              <a:rPr lang="en-SG" sz="2400" dirty="0">
                <a:solidFill>
                  <a:srgbClr val="000000"/>
                </a:solidFill>
                <a:latin typeface="georgia" panose="02040502050405020303" pitchFamily="18" charset="0"/>
              </a:rPr>
              <a:t>Now, assume we have 10 million documents and the word </a:t>
            </a:r>
            <a:r>
              <a:rPr lang="en-SG" sz="2400" i="1" dirty="0">
                <a:solidFill>
                  <a:srgbClr val="000000"/>
                </a:solidFill>
                <a:latin typeface="georgia" panose="02040502050405020303" pitchFamily="18" charset="0"/>
              </a:rPr>
              <a:t>cat</a:t>
            </a:r>
            <a:r>
              <a:rPr lang="en-SG" sz="2400" dirty="0">
                <a:solidFill>
                  <a:srgbClr val="000000"/>
                </a:solidFill>
                <a:latin typeface="georgia" panose="02040502050405020303" pitchFamily="18" charset="0"/>
              </a:rPr>
              <a:t> appears in one thousand of these. Then, IDF(“cat”) = log(10,000,000 / 1,000) = 4. </a:t>
            </a:r>
          </a:p>
          <a:p>
            <a:pPr algn="just"/>
            <a:endParaRPr lang="en-SG" sz="2400" dirty="0">
              <a:solidFill>
                <a:srgbClr val="000000"/>
              </a:solidFill>
              <a:latin typeface="georgia" panose="02040502050405020303" pitchFamily="18" charset="0"/>
            </a:endParaRPr>
          </a:p>
          <a:p>
            <a:pPr algn="just"/>
            <a:r>
              <a:rPr lang="en-SG" sz="2400" dirty="0">
                <a:solidFill>
                  <a:srgbClr val="000000"/>
                </a:solidFill>
                <a:latin typeface="georgia" panose="02040502050405020303" pitchFamily="18" charset="0"/>
              </a:rPr>
              <a:t>Thus, the TF-IDF score is the product of these quantities: 0.03 * 4 = 0.12.</a:t>
            </a:r>
          </a:p>
        </p:txBody>
      </p:sp>
    </p:spTree>
    <p:extLst>
      <p:ext uri="{BB962C8B-B14F-4D97-AF65-F5344CB8AC3E}">
        <p14:creationId xmlns:p14="http://schemas.microsoft.com/office/powerpoint/2010/main" val="299227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3948-0864-E442-9A7C-D169282CD986}"/>
              </a:ext>
            </a:extLst>
          </p:cNvPr>
          <p:cNvSpPr>
            <a:spLocks noGrp="1"/>
          </p:cNvSpPr>
          <p:nvPr>
            <p:ph type="title"/>
          </p:nvPr>
        </p:nvSpPr>
        <p:spPr>
          <a:xfrm>
            <a:off x="838200" y="0"/>
            <a:ext cx="10515600" cy="1325563"/>
          </a:xfrm>
        </p:spPr>
        <p:txBody>
          <a:bodyPr/>
          <a:lstStyle/>
          <a:p>
            <a:pPr algn="ctr"/>
            <a:r>
              <a:rPr lang="en-US" dirty="0"/>
              <a:t>Sentence Scoring </a:t>
            </a:r>
            <a:br>
              <a:rPr lang="en-US" dirty="0"/>
            </a:br>
            <a:r>
              <a:rPr lang="en-US" dirty="0"/>
              <a:t>(based on keywords)</a:t>
            </a:r>
          </a:p>
        </p:txBody>
      </p:sp>
      <p:pic>
        <p:nvPicPr>
          <p:cNvPr id="3" name="Picture 2">
            <a:extLst>
              <a:ext uri="{FF2B5EF4-FFF2-40B4-BE49-F238E27FC236}">
                <a16:creationId xmlns:a16="http://schemas.microsoft.com/office/drawing/2014/main" id="{1E1D0F4A-DAB8-414D-BA15-F54E94A46386}"/>
              </a:ext>
            </a:extLst>
          </p:cNvPr>
          <p:cNvPicPr>
            <a:picLocks noChangeAspect="1"/>
          </p:cNvPicPr>
          <p:nvPr/>
        </p:nvPicPr>
        <p:blipFill>
          <a:blip r:embed="rId2"/>
          <a:stretch>
            <a:fillRect/>
          </a:stretch>
        </p:blipFill>
        <p:spPr>
          <a:xfrm>
            <a:off x="222660" y="1571523"/>
            <a:ext cx="4204532" cy="4724400"/>
          </a:xfrm>
          <a:prstGeom prst="rect">
            <a:avLst/>
          </a:prstGeom>
        </p:spPr>
      </p:pic>
      <p:sp>
        <p:nvSpPr>
          <p:cNvPr id="5" name="Curved Left Arrow 4">
            <a:extLst>
              <a:ext uri="{FF2B5EF4-FFF2-40B4-BE49-F238E27FC236}">
                <a16:creationId xmlns:a16="http://schemas.microsoft.com/office/drawing/2014/main" id="{3479D201-C18C-8D4C-B143-D979DF448BCA}"/>
              </a:ext>
            </a:extLst>
          </p:cNvPr>
          <p:cNvSpPr/>
          <p:nvPr/>
        </p:nvSpPr>
        <p:spPr>
          <a:xfrm rot="2472169">
            <a:off x="5772091" y="4674408"/>
            <a:ext cx="1047136" cy="19320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D137CC4-4F85-2043-834A-D64D01702D53}"/>
              </a:ext>
            </a:extLst>
          </p:cNvPr>
          <p:cNvSpPr txBox="1"/>
          <p:nvPr/>
        </p:nvSpPr>
        <p:spPr>
          <a:xfrm>
            <a:off x="7061237" y="5326772"/>
            <a:ext cx="5130763" cy="923330"/>
          </a:xfrm>
          <a:prstGeom prst="rect">
            <a:avLst/>
          </a:prstGeom>
          <a:noFill/>
        </p:spPr>
        <p:txBody>
          <a:bodyPr wrap="square" rtlCol="0">
            <a:spAutoFit/>
          </a:bodyPr>
          <a:lstStyle/>
          <a:p>
            <a:r>
              <a:rPr lang="en-US" dirty="0"/>
              <a:t>Scoring based on cosine distance</a:t>
            </a:r>
          </a:p>
          <a:p>
            <a:r>
              <a:rPr lang="en-US" dirty="0"/>
              <a:t>*sentences containing more keywords similar to those in centroid vector will have higher scores</a:t>
            </a:r>
          </a:p>
        </p:txBody>
      </p:sp>
      <p:sp>
        <p:nvSpPr>
          <p:cNvPr id="7" name="TextBox 6">
            <a:extLst>
              <a:ext uri="{FF2B5EF4-FFF2-40B4-BE49-F238E27FC236}">
                <a16:creationId xmlns:a16="http://schemas.microsoft.com/office/drawing/2014/main" id="{8C0579A6-56A0-4A43-A8E1-71E70AEE18E8}"/>
              </a:ext>
            </a:extLst>
          </p:cNvPr>
          <p:cNvSpPr txBox="1"/>
          <p:nvPr/>
        </p:nvSpPr>
        <p:spPr>
          <a:xfrm>
            <a:off x="838200" y="6295923"/>
            <a:ext cx="4060723" cy="369332"/>
          </a:xfrm>
          <a:prstGeom prst="rect">
            <a:avLst/>
          </a:prstGeom>
          <a:noFill/>
        </p:spPr>
        <p:txBody>
          <a:bodyPr wrap="square" rtlCol="0">
            <a:spAutoFit/>
          </a:bodyPr>
          <a:lstStyle/>
          <a:p>
            <a:r>
              <a:rPr lang="en-US" dirty="0">
                <a:highlight>
                  <a:srgbClr val="FFFF00"/>
                </a:highlight>
              </a:rPr>
              <a:t>centroid vector (sum of all TF-IDF scores)</a:t>
            </a:r>
          </a:p>
        </p:txBody>
      </p:sp>
      <p:sp>
        <p:nvSpPr>
          <p:cNvPr id="8" name="TextBox 7">
            <a:extLst>
              <a:ext uri="{FF2B5EF4-FFF2-40B4-BE49-F238E27FC236}">
                <a16:creationId xmlns:a16="http://schemas.microsoft.com/office/drawing/2014/main" id="{B371B75E-C66F-9F41-BF33-8219DF66524C}"/>
              </a:ext>
            </a:extLst>
          </p:cNvPr>
          <p:cNvSpPr txBox="1"/>
          <p:nvPr/>
        </p:nvSpPr>
        <p:spPr>
          <a:xfrm>
            <a:off x="9069238" y="4536022"/>
            <a:ext cx="3122762" cy="646331"/>
          </a:xfrm>
          <a:prstGeom prst="rect">
            <a:avLst/>
          </a:prstGeom>
          <a:noFill/>
        </p:spPr>
        <p:txBody>
          <a:bodyPr wrap="square" rtlCol="0">
            <a:spAutoFit/>
          </a:bodyPr>
          <a:lstStyle/>
          <a:p>
            <a:r>
              <a:rPr lang="en-US" dirty="0">
                <a:highlight>
                  <a:srgbClr val="FFFF00"/>
                </a:highlight>
              </a:rPr>
              <a:t>Sentence -&gt; Sentence vector (TF-IDF score each sentence)</a:t>
            </a:r>
          </a:p>
        </p:txBody>
      </p:sp>
      <p:pic>
        <p:nvPicPr>
          <p:cNvPr id="10" name="Picture 9">
            <a:extLst>
              <a:ext uri="{FF2B5EF4-FFF2-40B4-BE49-F238E27FC236}">
                <a16:creationId xmlns:a16="http://schemas.microsoft.com/office/drawing/2014/main" id="{6609F13F-CD34-1843-975F-03A66E2BFBAB}"/>
              </a:ext>
            </a:extLst>
          </p:cNvPr>
          <p:cNvPicPr>
            <a:picLocks noChangeAspect="1"/>
          </p:cNvPicPr>
          <p:nvPr/>
        </p:nvPicPr>
        <p:blipFill>
          <a:blip r:embed="rId3"/>
          <a:stretch>
            <a:fillRect/>
          </a:stretch>
        </p:blipFill>
        <p:spPr>
          <a:xfrm>
            <a:off x="4488013" y="1554104"/>
            <a:ext cx="7703987" cy="2870200"/>
          </a:xfrm>
          <a:prstGeom prst="rect">
            <a:avLst/>
          </a:prstGeom>
        </p:spPr>
      </p:pic>
    </p:spTree>
    <p:extLst>
      <p:ext uri="{BB962C8B-B14F-4D97-AF65-F5344CB8AC3E}">
        <p14:creationId xmlns:p14="http://schemas.microsoft.com/office/powerpoint/2010/main" val="820587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3948-0864-E442-9A7C-D169282CD986}"/>
              </a:ext>
            </a:extLst>
          </p:cNvPr>
          <p:cNvSpPr>
            <a:spLocks noGrp="1"/>
          </p:cNvSpPr>
          <p:nvPr>
            <p:ph type="title"/>
          </p:nvPr>
        </p:nvSpPr>
        <p:spPr>
          <a:xfrm>
            <a:off x="838200" y="28899"/>
            <a:ext cx="10515600" cy="1325563"/>
          </a:xfrm>
        </p:spPr>
        <p:txBody>
          <a:bodyPr/>
          <a:lstStyle/>
          <a:p>
            <a:pPr algn="ctr"/>
            <a:r>
              <a:rPr lang="en-US" dirty="0"/>
              <a:t>Sentence Selection</a:t>
            </a:r>
          </a:p>
        </p:txBody>
      </p:sp>
      <p:pic>
        <p:nvPicPr>
          <p:cNvPr id="3" name="Picture 2">
            <a:extLst>
              <a:ext uri="{FF2B5EF4-FFF2-40B4-BE49-F238E27FC236}">
                <a16:creationId xmlns:a16="http://schemas.microsoft.com/office/drawing/2014/main" id="{CFAD1CA4-75C6-C14D-8524-AE38EC0D5B1F}"/>
              </a:ext>
            </a:extLst>
          </p:cNvPr>
          <p:cNvPicPr>
            <a:picLocks noChangeAspect="1"/>
          </p:cNvPicPr>
          <p:nvPr/>
        </p:nvPicPr>
        <p:blipFill>
          <a:blip r:embed="rId2"/>
          <a:stretch>
            <a:fillRect/>
          </a:stretch>
        </p:blipFill>
        <p:spPr>
          <a:xfrm>
            <a:off x="838200" y="1525843"/>
            <a:ext cx="10350500" cy="3009900"/>
          </a:xfrm>
          <a:prstGeom prst="rect">
            <a:avLst/>
          </a:prstGeom>
        </p:spPr>
      </p:pic>
      <p:sp>
        <p:nvSpPr>
          <p:cNvPr id="4" name="TextBox 3">
            <a:extLst>
              <a:ext uri="{FF2B5EF4-FFF2-40B4-BE49-F238E27FC236}">
                <a16:creationId xmlns:a16="http://schemas.microsoft.com/office/drawing/2014/main" id="{88E5034B-33DB-9743-A062-C215B9D731B0}"/>
              </a:ext>
            </a:extLst>
          </p:cNvPr>
          <p:cNvSpPr txBox="1"/>
          <p:nvPr/>
        </p:nvSpPr>
        <p:spPr>
          <a:xfrm>
            <a:off x="838200" y="4962825"/>
            <a:ext cx="4649839" cy="369332"/>
          </a:xfrm>
          <a:prstGeom prst="rect">
            <a:avLst/>
          </a:prstGeom>
          <a:noFill/>
        </p:spPr>
        <p:txBody>
          <a:bodyPr wrap="square" rtlCol="0">
            <a:spAutoFit/>
          </a:bodyPr>
          <a:lstStyle/>
          <a:p>
            <a:r>
              <a:rPr lang="en-US" dirty="0"/>
              <a:t># Check Sentence </a:t>
            </a:r>
            <a:r>
              <a:rPr lang="en-US" dirty="0" err="1"/>
              <a:t>Similarity_threshold</a:t>
            </a:r>
            <a:endParaRPr lang="en-US" dirty="0"/>
          </a:p>
        </p:txBody>
      </p:sp>
      <p:sp>
        <p:nvSpPr>
          <p:cNvPr id="5" name="Rectangle 4">
            <a:extLst>
              <a:ext uri="{FF2B5EF4-FFF2-40B4-BE49-F238E27FC236}">
                <a16:creationId xmlns:a16="http://schemas.microsoft.com/office/drawing/2014/main" id="{2FFE9B9C-6618-A247-B8F3-170BFF18D573}"/>
              </a:ext>
            </a:extLst>
          </p:cNvPr>
          <p:cNvSpPr/>
          <p:nvPr/>
        </p:nvSpPr>
        <p:spPr>
          <a:xfrm>
            <a:off x="10309123" y="1887793"/>
            <a:ext cx="879577" cy="168513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7CF7F4CF-432D-9945-992D-205B18F9C6DD}"/>
              </a:ext>
            </a:extLst>
          </p:cNvPr>
          <p:cNvSpPr/>
          <p:nvPr/>
        </p:nvSpPr>
        <p:spPr>
          <a:xfrm>
            <a:off x="783406" y="1887793"/>
            <a:ext cx="439788" cy="168513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Up Arrow 6">
            <a:extLst>
              <a:ext uri="{FF2B5EF4-FFF2-40B4-BE49-F238E27FC236}">
                <a16:creationId xmlns:a16="http://schemas.microsoft.com/office/drawing/2014/main" id="{CDD0A7CB-9BE3-614C-8CC1-49315E9EF259}"/>
              </a:ext>
            </a:extLst>
          </p:cNvPr>
          <p:cNvSpPr/>
          <p:nvPr/>
        </p:nvSpPr>
        <p:spPr>
          <a:xfrm>
            <a:off x="10506723" y="4560256"/>
            <a:ext cx="635274" cy="913785"/>
          </a:xfrm>
          <a:prstGeom prst="upArrow">
            <a:avLst>
              <a:gd name="adj1" fmla="val 50000"/>
              <a:gd name="adj2" fmla="val 51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B28B0D-B96E-FE4D-A3E6-1037D25C609D}"/>
              </a:ext>
            </a:extLst>
          </p:cNvPr>
          <p:cNvSpPr txBox="1"/>
          <p:nvPr/>
        </p:nvSpPr>
        <p:spPr>
          <a:xfrm>
            <a:off x="10053209" y="5867672"/>
            <a:ext cx="1844095" cy="461665"/>
          </a:xfrm>
          <a:prstGeom prst="rect">
            <a:avLst/>
          </a:prstGeom>
          <a:noFill/>
        </p:spPr>
        <p:txBody>
          <a:bodyPr wrap="square" rtlCol="0">
            <a:spAutoFit/>
          </a:bodyPr>
          <a:lstStyle/>
          <a:p>
            <a:r>
              <a:rPr lang="en-US" sz="2400" dirty="0"/>
              <a:t>for printing</a:t>
            </a:r>
          </a:p>
        </p:txBody>
      </p:sp>
      <p:sp>
        <p:nvSpPr>
          <p:cNvPr id="10" name="TextBox 9">
            <a:extLst>
              <a:ext uri="{FF2B5EF4-FFF2-40B4-BE49-F238E27FC236}">
                <a16:creationId xmlns:a16="http://schemas.microsoft.com/office/drawing/2014/main" id="{F4BC7495-211C-1E4B-9D97-6C6912EBD1F1}"/>
              </a:ext>
            </a:extLst>
          </p:cNvPr>
          <p:cNvSpPr txBox="1"/>
          <p:nvPr/>
        </p:nvSpPr>
        <p:spPr>
          <a:xfrm>
            <a:off x="10053209" y="5511116"/>
            <a:ext cx="1844095" cy="461665"/>
          </a:xfrm>
          <a:prstGeom prst="rect">
            <a:avLst/>
          </a:prstGeom>
          <a:noFill/>
        </p:spPr>
        <p:txBody>
          <a:bodyPr wrap="square" rtlCol="0">
            <a:spAutoFit/>
          </a:bodyPr>
          <a:lstStyle/>
          <a:p>
            <a:r>
              <a:rPr lang="en-US" sz="2400" dirty="0"/>
              <a:t>for selection</a:t>
            </a:r>
          </a:p>
        </p:txBody>
      </p:sp>
    </p:spTree>
    <p:extLst>
      <p:ext uri="{BB962C8B-B14F-4D97-AF65-F5344CB8AC3E}">
        <p14:creationId xmlns:p14="http://schemas.microsoft.com/office/powerpoint/2010/main" val="3476633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4357D-C9FD-1847-89E2-83B19EFD9069}"/>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Model 3</a:t>
            </a:r>
            <a:br>
              <a:rPr lang="en-US" sz="5800" kern="1200">
                <a:solidFill>
                  <a:schemeClr val="tx1"/>
                </a:solidFill>
                <a:latin typeface="+mj-lt"/>
                <a:ea typeface="+mj-ea"/>
                <a:cs typeface="+mj-cs"/>
              </a:rPr>
            </a:br>
            <a:r>
              <a:rPr lang="en-US" sz="5800" kern="1200">
                <a:solidFill>
                  <a:schemeClr val="tx1"/>
                </a:solidFill>
                <a:latin typeface="+mj-lt"/>
                <a:ea typeface="+mj-ea"/>
                <a:cs typeface="+mj-cs"/>
              </a:rPr>
              <a:t>Pre-Trained Bert Summarization</a:t>
            </a:r>
          </a:p>
        </p:txBody>
      </p:sp>
      <p:sp>
        <p:nvSpPr>
          <p:cNvPr id="3" name="Text Placeholder 2">
            <a:extLst>
              <a:ext uri="{FF2B5EF4-FFF2-40B4-BE49-F238E27FC236}">
                <a16:creationId xmlns:a16="http://schemas.microsoft.com/office/drawing/2014/main" id="{A3D5DB2A-A578-2F4C-8717-68D1DA73B955}"/>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sz="2400" kern="1200" dirty="0">
                <a:solidFill>
                  <a:schemeClr val="accent1"/>
                </a:solidFill>
                <a:latin typeface="+mn-lt"/>
                <a:ea typeface="+mn-ea"/>
                <a:cs typeface="+mn-cs"/>
              </a:rPr>
              <a:t>Released by Google in 2018</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93241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2FF6-C967-9045-9BF2-B314D262D92C}"/>
              </a:ext>
            </a:extLst>
          </p:cNvPr>
          <p:cNvSpPr>
            <a:spLocks noGrp="1"/>
          </p:cNvSpPr>
          <p:nvPr>
            <p:ph type="title"/>
          </p:nvPr>
        </p:nvSpPr>
        <p:spPr>
          <a:xfrm>
            <a:off x="838200" y="18255"/>
            <a:ext cx="10515600" cy="1325563"/>
          </a:xfrm>
        </p:spPr>
        <p:txBody>
          <a:bodyPr/>
          <a:lstStyle/>
          <a:p>
            <a:pPr algn="ctr"/>
            <a:r>
              <a:rPr lang="en-US" dirty="0"/>
              <a:t>Pre-trained Bert Summarization</a:t>
            </a:r>
          </a:p>
        </p:txBody>
      </p:sp>
      <p:sp>
        <p:nvSpPr>
          <p:cNvPr id="3" name="Content Placeholder 2">
            <a:extLst>
              <a:ext uri="{FF2B5EF4-FFF2-40B4-BE49-F238E27FC236}">
                <a16:creationId xmlns:a16="http://schemas.microsoft.com/office/drawing/2014/main" id="{DB106387-AA56-AE4D-A92A-E7D6458CB048}"/>
              </a:ext>
            </a:extLst>
          </p:cNvPr>
          <p:cNvSpPr>
            <a:spLocks noGrp="1"/>
          </p:cNvSpPr>
          <p:nvPr>
            <p:ph idx="1"/>
          </p:nvPr>
        </p:nvSpPr>
        <p:spPr/>
        <p:txBody>
          <a:bodyPr>
            <a:normAutofit/>
          </a:bodyPr>
          <a:lstStyle/>
          <a:p>
            <a:r>
              <a:rPr lang="en-SG" dirty="0"/>
              <a:t>Bidirectional Encoder Representations for Transformers by Google 2018</a:t>
            </a:r>
          </a:p>
          <a:p>
            <a:r>
              <a:rPr lang="en-SG" dirty="0"/>
              <a:t>Uses </a:t>
            </a:r>
            <a:r>
              <a:rPr lang="en-SG" dirty="0" err="1"/>
              <a:t>HuggingFace</a:t>
            </a:r>
            <a:r>
              <a:rPr lang="en-SG" dirty="0"/>
              <a:t> </a:t>
            </a:r>
            <a:r>
              <a:rPr lang="en-SG" dirty="0" err="1"/>
              <a:t>Pytorch</a:t>
            </a:r>
            <a:r>
              <a:rPr lang="en-SG" dirty="0"/>
              <a:t> transformers library </a:t>
            </a:r>
          </a:p>
          <a:p>
            <a:r>
              <a:rPr lang="en-SG" dirty="0"/>
              <a:t>Works by embedding the sentences, follow by clustering algorithm, finding sentences that are closest to the cluster's centroids. </a:t>
            </a:r>
          </a:p>
          <a:p>
            <a:r>
              <a:rPr lang="en-SG" dirty="0"/>
              <a:t>Model : </a:t>
            </a:r>
            <a:r>
              <a:rPr lang="en-SG" dirty="0" err="1"/>
              <a:t>bert</a:t>
            </a:r>
            <a:r>
              <a:rPr lang="en-SG" dirty="0"/>
              <a:t>-large-uncased 24-layer, 1024-hidden, 16-heads, 340M parameters</a:t>
            </a:r>
          </a:p>
        </p:txBody>
      </p:sp>
      <p:pic>
        <p:nvPicPr>
          <p:cNvPr id="4" name="Picture 3">
            <a:extLst>
              <a:ext uri="{FF2B5EF4-FFF2-40B4-BE49-F238E27FC236}">
                <a16:creationId xmlns:a16="http://schemas.microsoft.com/office/drawing/2014/main" id="{F8EA4A48-4EBF-F649-AB40-2A86D9DAAAA7}"/>
              </a:ext>
            </a:extLst>
          </p:cNvPr>
          <p:cNvPicPr>
            <a:picLocks noChangeAspect="1"/>
          </p:cNvPicPr>
          <p:nvPr/>
        </p:nvPicPr>
        <p:blipFill>
          <a:blip r:embed="rId2"/>
          <a:stretch>
            <a:fillRect/>
          </a:stretch>
        </p:blipFill>
        <p:spPr>
          <a:xfrm>
            <a:off x="8627887" y="4606506"/>
            <a:ext cx="1975809" cy="1886369"/>
          </a:xfrm>
          <a:prstGeom prst="rect">
            <a:avLst/>
          </a:prstGeom>
        </p:spPr>
      </p:pic>
    </p:spTree>
    <p:extLst>
      <p:ext uri="{BB962C8B-B14F-4D97-AF65-F5344CB8AC3E}">
        <p14:creationId xmlns:p14="http://schemas.microsoft.com/office/powerpoint/2010/main" val="663277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4357D-C9FD-1847-89E2-83B19EFD9069}"/>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Model Evaluation </a:t>
            </a:r>
            <a:br>
              <a:rPr lang="en-US" sz="5800" kern="1200">
                <a:solidFill>
                  <a:schemeClr val="tx1"/>
                </a:solidFill>
                <a:latin typeface="+mj-lt"/>
                <a:ea typeface="+mj-ea"/>
                <a:cs typeface="+mj-cs"/>
              </a:rPr>
            </a:br>
            <a:r>
              <a:rPr lang="en-US" sz="5800" kern="1200">
                <a:solidFill>
                  <a:schemeClr val="tx1"/>
                </a:solidFill>
                <a:latin typeface="+mj-lt"/>
                <a:ea typeface="+mj-ea"/>
                <a:cs typeface="+mj-cs"/>
              </a:rPr>
              <a:t>(BBC News Dataset)</a:t>
            </a:r>
          </a:p>
        </p:txBody>
      </p:sp>
      <p:sp>
        <p:nvSpPr>
          <p:cNvPr id="3" name="Text Placeholder 2">
            <a:extLst>
              <a:ext uri="{FF2B5EF4-FFF2-40B4-BE49-F238E27FC236}">
                <a16:creationId xmlns:a16="http://schemas.microsoft.com/office/drawing/2014/main" id="{A3D5DB2A-A578-2F4C-8717-68D1DA73B955}"/>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9" name="Straight Connector 1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85094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F4E1-1396-0B4C-B8E9-47DC0939F774}"/>
              </a:ext>
            </a:extLst>
          </p:cNvPr>
          <p:cNvSpPr>
            <a:spLocks noGrp="1"/>
          </p:cNvSpPr>
          <p:nvPr>
            <p:ph type="title"/>
          </p:nvPr>
        </p:nvSpPr>
        <p:spPr>
          <a:xfrm>
            <a:off x="838200" y="0"/>
            <a:ext cx="10515600" cy="1325563"/>
          </a:xfrm>
        </p:spPr>
        <p:txBody>
          <a:bodyPr/>
          <a:lstStyle/>
          <a:p>
            <a:pPr algn="ctr"/>
            <a:r>
              <a:rPr lang="en-US" dirty="0"/>
              <a:t>BBC News Dataset (Kaggle)</a:t>
            </a:r>
          </a:p>
        </p:txBody>
      </p:sp>
      <p:pic>
        <p:nvPicPr>
          <p:cNvPr id="5" name="Picture 4">
            <a:extLst>
              <a:ext uri="{FF2B5EF4-FFF2-40B4-BE49-F238E27FC236}">
                <a16:creationId xmlns:a16="http://schemas.microsoft.com/office/drawing/2014/main" id="{35E3284E-FE34-B845-923B-ABB80C85341E}"/>
              </a:ext>
            </a:extLst>
          </p:cNvPr>
          <p:cNvPicPr>
            <a:picLocks noChangeAspect="1"/>
          </p:cNvPicPr>
          <p:nvPr/>
        </p:nvPicPr>
        <p:blipFill>
          <a:blip r:embed="rId2"/>
          <a:stretch>
            <a:fillRect/>
          </a:stretch>
        </p:blipFill>
        <p:spPr>
          <a:xfrm>
            <a:off x="2946400" y="1435919"/>
            <a:ext cx="6299200" cy="1676400"/>
          </a:xfrm>
          <a:prstGeom prst="rect">
            <a:avLst/>
          </a:prstGeom>
        </p:spPr>
      </p:pic>
      <p:pic>
        <p:nvPicPr>
          <p:cNvPr id="4" name="Picture 3">
            <a:extLst>
              <a:ext uri="{FF2B5EF4-FFF2-40B4-BE49-F238E27FC236}">
                <a16:creationId xmlns:a16="http://schemas.microsoft.com/office/drawing/2014/main" id="{7C8A5FE6-20BC-8645-9A00-C3D7F5655936}"/>
              </a:ext>
            </a:extLst>
          </p:cNvPr>
          <p:cNvPicPr>
            <a:picLocks noChangeAspect="1"/>
          </p:cNvPicPr>
          <p:nvPr/>
        </p:nvPicPr>
        <p:blipFill>
          <a:blip r:embed="rId3"/>
          <a:stretch>
            <a:fillRect/>
          </a:stretch>
        </p:blipFill>
        <p:spPr>
          <a:xfrm>
            <a:off x="2652251" y="3415788"/>
            <a:ext cx="7543800" cy="2959100"/>
          </a:xfrm>
          <a:prstGeom prst="rect">
            <a:avLst/>
          </a:prstGeom>
        </p:spPr>
      </p:pic>
      <p:sp>
        <p:nvSpPr>
          <p:cNvPr id="8" name="Rectangle 7">
            <a:extLst>
              <a:ext uri="{FF2B5EF4-FFF2-40B4-BE49-F238E27FC236}">
                <a16:creationId xmlns:a16="http://schemas.microsoft.com/office/drawing/2014/main" id="{8ACFC02B-DBE8-2748-806F-6451F40199B9}"/>
              </a:ext>
            </a:extLst>
          </p:cNvPr>
          <p:cNvSpPr/>
          <p:nvPr/>
        </p:nvSpPr>
        <p:spPr>
          <a:xfrm>
            <a:off x="2652251" y="3760021"/>
            <a:ext cx="7398773" cy="63499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918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ACD2A-179C-5F4B-9EF4-DE9A2068F95B}"/>
              </a:ext>
            </a:extLst>
          </p:cNvPr>
          <p:cNvSpPr>
            <a:spLocks noGrp="1"/>
          </p:cNvSpPr>
          <p:nvPr>
            <p:ph type="title"/>
          </p:nvPr>
        </p:nvSpPr>
        <p:spPr>
          <a:xfrm>
            <a:off x="838200" y="18255"/>
            <a:ext cx="10515600" cy="1325563"/>
          </a:xfrm>
        </p:spPr>
        <p:txBody>
          <a:bodyPr/>
          <a:lstStyle/>
          <a:p>
            <a:pPr algn="ctr"/>
            <a:r>
              <a:rPr lang="en-US" dirty="0"/>
              <a:t>Rouge Metrics</a:t>
            </a:r>
          </a:p>
        </p:txBody>
      </p:sp>
      <p:sp>
        <p:nvSpPr>
          <p:cNvPr id="3" name="Content Placeholder 2">
            <a:extLst>
              <a:ext uri="{FF2B5EF4-FFF2-40B4-BE49-F238E27FC236}">
                <a16:creationId xmlns:a16="http://schemas.microsoft.com/office/drawing/2014/main" id="{81B4BC75-37CE-3B46-96E3-A3DE597D3119}"/>
              </a:ext>
            </a:extLst>
          </p:cNvPr>
          <p:cNvSpPr>
            <a:spLocks noGrp="1"/>
          </p:cNvSpPr>
          <p:nvPr>
            <p:ph idx="1"/>
          </p:nvPr>
        </p:nvSpPr>
        <p:spPr>
          <a:xfrm>
            <a:off x="838200" y="1343818"/>
            <a:ext cx="10515600" cy="4351338"/>
          </a:xfrm>
        </p:spPr>
        <p:txBody>
          <a:bodyPr/>
          <a:lstStyle/>
          <a:p>
            <a:r>
              <a:rPr lang="en-SG" dirty="0"/>
              <a:t>Recall-Oriented Understudy for </a:t>
            </a:r>
            <a:r>
              <a:rPr lang="en-SG" dirty="0" err="1"/>
              <a:t>Gisting</a:t>
            </a:r>
            <a:r>
              <a:rPr lang="en-SG" dirty="0"/>
              <a:t> Evaluation</a:t>
            </a:r>
          </a:p>
          <a:p>
            <a:r>
              <a:rPr lang="en-SG" dirty="0"/>
              <a:t>ROUGE-1 -&gt; overlap of unigrams</a:t>
            </a:r>
          </a:p>
          <a:p>
            <a:r>
              <a:rPr lang="en-SG" dirty="0"/>
              <a:t>ROUGE-2 -&gt; overlap of bigrams</a:t>
            </a:r>
          </a:p>
          <a:p>
            <a:r>
              <a:rPr lang="en-SG" dirty="0"/>
              <a:t>ROUGE-L -&gt; longest matching sequence of words </a:t>
            </a:r>
          </a:p>
          <a:p>
            <a:r>
              <a:rPr lang="en-SG" dirty="0">
                <a:solidFill>
                  <a:srgbClr val="0070C0"/>
                </a:solidFill>
              </a:rPr>
              <a:t>Recall = (number of overlapping words) / (total words in reference summary)</a:t>
            </a:r>
          </a:p>
          <a:p>
            <a:r>
              <a:rPr lang="en-SG" dirty="0"/>
              <a:t>Precision = (number of overlapping words) / (total words in generated summary)</a:t>
            </a:r>
          </a:p>
          <a:p>
            <a:endParaRPr lang="en-US" dirty="0"/>
          </a:p>
        </p:txBody>
      </p:sp>
    </p:spTree>
    <p:extLst>
      <p:ext uri="{BB962C8B-B14F-4D97-AF65-F5344CB8AC3E}">
        <p14:creationId xmlns:p14="http://schemas.microsoft.com/office/powerpoint/2010/main" val="1872698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BF5791C-29CC-254A-87E9-41AC96F6FB3B}"/>
              </a:ext>
            </a:extLst>
          </p:cNvPr>
          <p:cNvGraphicFramePr>
            <a:graphicFrameLocks noGrp="1"/>
          </p:cNvGraphicFramePr>
          <p:nvPr>
            <p:extLst>
              <p:ext uri="{D42A27DB-BD31-4B8C-83A1-F6EECF244321}">
                <p14:modId xmlns:p14="http://schemas.microsoft.com/office/powerpoint/2010/main" val="3455702526"/>
              </p:ext>
            </p:extLst>
          </p:nvPr>
        </p:nvGraphicFramePr>
        <p:xfrm>
          <a:off x="970115" y="1774697"/>
          <a:ext cx="10515600" cy="3931920"/>
        </p:xfrm>
        <a:graphic>
          <a:graphicData uri="http://schemas.openxmlformats.org/drawingml/2006/table">
            <a:tbl>
              <a:tblPr firstRow="1" bandRow="1">
                <a:tableStyleId>{5C22544A-7EE6-4342-B048-85BDC9FD1C3A}</a:tableStyleId>
              </a:tblPr>
              <a:tblGrid>
                <a:gridCol w="2179444">
                  <a:extLst>
                    <a:ext uri="{9D8B030D-6E8A-4147-A177-3AD203B41FA5}">
                      <a16:colId xmlns:a16="http://schemas.microsoft.com/office/drawing/2014/main" val="2119599953"/>
                    </a:ext>
                  </a:extLst>
                </a:gridCol>
                <a:gridCol w="8336156">
                  <a:extLst>
                    <a:ext uri="{9D8B030D-6E8A-4147-A177-3AD203B41FA5}">
                      <a16:colId xmlns:a16="http://schemas.microsoft.com/office/drawing/2014/main" val="3958769365"/>
                    </a:ext>
                  </a:extLst>
                </a:gridCol>
              </a:tblGrid>
              <a:tr h="0">
                <a:tc>
                  <a:txBody>
                    <a:bodyPr/>
                    <a:lstStyle/>
                    <a:p>
                      <a:r>
                        <a:rPr lang="en-US" dirty="0"/>
                        <a:t>Model</a:t>
                      </a:r>
                    </a:p>
                  </a:txBody>
                  <a:tcPr/>
                </a:tc>
                <a:tc>
                  <a:txBody>
                    <a:bodyPr/>
                    <a:lstStyle/>
                    <a:p>
                      <a:r>
                        <a:rPr lang="en-US" dirty="0"/>
                        <a:t>Score</a:t>
                      </a:r>
                    </a:p>
                  </a:txBody>
                  <a:tcPr/>
                </a:tc>
                <a:extLst>
                  <a:ext uri="{0D108BD9-81ED-4DB2-BD59-A6C34878D82A}">
                    <a16:rowId xmlns:a16="http://schemas.microsoft.com/office/drawing/2014/main" val="1539503277"/>
                  </a:ext>
                </a:extLst>
              </a:tr>
              <a:tr h="370840">
                <a:tc>
                  <a:txBody>
                    <a:bodyPr/>
                    <a:lstStyle/>
                    <a:p>
                      <a:r>
                        <a:rPr lang="en-US" dirty="0"/>
                        <a:t>1</a:t>
                      </a:r>
                    </a:p>
                    <a:p>
                      <a:r>
                        <a:rPr lang="en-US" dirty="0"/>
                        <a:t>Graph Based</a:t>
                      </a:r>
                    </a:p>
                    <a:p>
                      <a:r>
                        <a:rPr lang="en-US" dirty="0"/>
                        <a:t>Summarization</a:t>
                      </a:r>
                    </a:p>
                  </a:txBody>
                  <a:tcPr/>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352164420"/>
                  </a:ext>
                </a:extLst>
              </a:tr>
              <a:tr h="370840">
                <a:tc>
                  <a:txBody>
                    <a:bodyPr/>
                    <a:lstStyle/>
                    <a:p>
                      <a:r>
                        <a:rPr lang="en-US" dirty="0"/>
                        <a:t>2</a:t>
                      </a:r>
                    </a:p>
                    <a:p>
                      <a:r>
                        <a:rPr lang="en-US" dirty="0"/>
                        <a:t>Centroid Based</a:t>
                      </a:r>
                    </a:p>
                    <a:p>
                      <a:r>
                        <a:rPr lang="en-US" dirty="0"/>
                        <a:t>BOW Summarization</a:t>
                      </a:r>
                    </a:p>
                  </a:txBody>
                  <a:tcPr/>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1110107959"/>
                  </a:ext>
                </a:extLst>
              </a:tr>
              <a:tr h="370840">
                <a:tc>
                  <a:txBody>
                    <a:bodyPr/>
                    <a:lstStyle/>
                    <a:p>
                      <a:r>
                        <a:rPr lang="en-US" dirty="0"/>
                        <a:t>3</a:t>
                      </a:r>
                    </a:p>
                    <a:p>
                      <a:r>
                        <a:rPr lang="en-US" dirty="0"/>
                        <a:t>Pre-Trained Bert</a:t>
                      </a:r>
                    </a:p>
                    <a:p>
                      <a:r>
                        <a:rPr lang="en-US" dirty="0"/>
                        <a:t>Summarization</a:t>
                      </a:r>
                    </a:p>
                  </a:txBody>
                  <a:tcPr/>
                </a:tc>
                <a:tc>
                  <a:txBody>
                    <a:bodyPr/>
                    <a:lstStyle/>
                    <a:p>
                      <a:endParaRPr lang="en-US" dirty="0"/>
                    </a:p>
                    <a:p>
                      <a:endParaRPr lang="en-US" dirty="0"/>
                    </a:p>
                    <a:p>
                      <a:endParaRPr lang="en-US" dirty="0"/>
                    </a:p>
                    <a:p>
                      <a:endParaRPr lang="en-US" dirty="0"/>
                    </a:p>
                  </a:txBody>
                  <a:tcPr/>
                </a:tc>
                <a:extLst>
                  <a:ext uri="{0D108BD9-81ED-4DB2-BD59-A6C34878D82A}">
                    <a16:rowId xmlns:a16="http://schemas.microsoft.com/office/drawing/2014/main" val="2263533705"/>
                  </a:ext>
                </a:extLst>
              </a:tr>
            </a:tbl>
          </a:graphicData>
        </a:graphic>
      </p:graphicFrame>
      <p:sp>
        <p:nvSpPr>
          <p:cNvPr id="2" name="Title 1">
            <a:extLst>
              <a:ext uri="{FF2B5EF4-FFF2-40B4-BE49-F238E27FC236}">
                <a16:creationId xmlns:a16="http://schemas.microsoft.com/office/drawing/2014/main" id="{08E07273-72B0-B149-974C-E228D9CB7133}"/>
              </a:ext>
            </a:extLst>
          </p:cNvPr>
          <p:cNvSpPr>
            <a:spLocks noGrp="1"/>
          </p:cNvSpPr>
          <p:nvPr>
            <p:ph type="title"/>
          </p:nvPr>
        </p:nvSpPr>
        <p:spPr>
          <a:xfrm>
            <a:off x="838200" y="30237"/>
            <a:ext cx="10515600" cy="1325563"/>
          </a:xfrm>
        </p:spPr>
        <p:txBody>
          <a:bodyPr/>
          <a:lstStyle/>
          <a:p>
            <a:pPr algn="ctr"/>
            <a:r>
              <a:rPr lang="en-US" dirty="0"/>
              <a:t>Model Performance</a:t>
            </a:r>
          </a:p>
        </p:txBody>
      </p:sp>
      <p:pic>
        <p:nvPicPr>
          <p:cNvPr id="6" name="Picture 5">
            <a:extLst>
              <a:ext uri="{FF2B5EF4-FFF2-40B4-BE49-F238E27FC236}">
                <a16:creationId xmlns:a16="http://schemas.microsoft.com/office/drawing/2014/main" id="{D676D636-5F69-2E4D-8E87-CAB9FA1A9089}"/>
              </a:ext>
            </a:extLst>
          </p:cNvPr>
          <p:cNvPicPr>
            <a:picLocks noChangeAspect="1"/>
          </p:cNvPicPr>
          <p:nvPr/>
        </p:nvPicPr>
        <p:blipFill>
          <a:blip r:embed="rId2"/>
          <a:stretch>
            <a:fillRect/>
          </a:stretch>
        </p:blipFill>
        <p:spPr>
          <a:xfrm>
            <a:off x="3284179" y="2196280"/>
            <a:ext cx="6921500" cy="990600"/>
          </a:xfrm>
          <a:prstGeom prst="rect">
            <a:avLst/>
          </a:prstGeom>
        </p:spPr>
      </p:pic>
      <p:pic>
        <p:nvPicPr>
          <p:cNvPr id="8" name="Picture 7">
            <a:extLst>
              <a:ext uri="{FF2B5EF4-FFF2-40B4-BE49-F238E27FC236}">
                <a16:creationId xmlns:a16="http://schemas.microsoft.com/office/drawing/2014/main" id="{14ABF8D7-1328-1D4E-966D-2B1F2A1A8EF8}"/>
              </a:ext>
            </a:extLst>
          </p:cNvPr>
          <p:cNvPicPr>
            <a:picLocks noChangeAspect="1"/>
          </p:cNvPicPr>
          <p:nvPr/>
        </p:nvPicPr>
        <p:blipFill>
          <a:blip r:embed="rId3"/>
          <a:stretch>
            <a:fillRect/>
          </a:stretch>
        </p:blipFill>
        <p:spPr>
          <a:xfrm>
            <a:off x="3284179" y="3429000"/>
            <a:ext cx="6921500" cy="965200"/>
          </a:xfrm>
          <a:prstGeom prst="rect">
            <a:avLst/>
          </a:prstGeom>
        </p:spPr>
      </p:pic>
      <p:pic>
        <p:nvPicPr>
          <p:cNvPr id="9" name="Picture 8">
            <a:extLst>
              <a:ext uri="{FF2B5EF4-FFF2-40B4-BE49-F238E27FC236}">
                <a16:creationId xmlns:a16="http://schemas.microsoft.com/office/drawing/2014/main" id="{CE43916C-DE99-2C4B-9ECC-790F47A14400}"/>
              </a:ext>
            </a:extLst>
          </p:cNvPr>
          <p:cNvPicPr>
            <a:picLocks noChangeAspect="1"/>
          </p:cNvPicPr>
          <p:nvPr/>
        </p:nvPicPr>
        <p:blipFill>
          <a:blip r:embed="rId4"/>
          <a:stretch>
            <a:fillRect/>
          </a:stretch>
        </p:blipFill>
        <p:spPr>
          <a:xfrm>
            <a:off x="3284179" y="4636320"/>
            <a:ext cx="6921500" cy="965200"/>
          </a:xfrm>
          <a:prstGeom prst="rect">
            <a:avLst/>
          </a:prstGeom>
        </p:spPr>
      </p:pic>
      <p:sp>
        <p:nvSpPr>
          <p:cNvPr id="10" name="Rectangle 9">
            <a:extLst>
              <a:ext uri="{FF2B5EF4-FFF2-40B4-BE49-F238E27FC236}">
                <a16:creationId xmlns:a16="http://schemas.microsoft.com/office/drawing/2014/main" id="{361BA4B8-186A-AB48-B56A-8ECCCCDAF20B}"/>
              </a:ext>
            </a:extLst>
          </p:cNvPr>
          <p:cNvSpPr/>
          <p:nvPr/>
        </p:nvSpPr>
        <p:spPr>
          <a:xfrm>
            <a:off x="3284180" y="4024673"/>
            <a:ext cx="6921500" cy="36952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620ED0C-0CE8-A846-BF98-31856DF74950}"/>
              </a:ext>
            </a:extLst>
          </p:cNvPr>
          <p:cNvPicPr>
            <a:picLocks noChangeAspect="1"/>
          </p:cNvPicPr>
          <p:nvPr/>
        </p:nvPicPr>
        <p:blipFill>
          <a:blip r:embed="rId5"/>
          <a:stretch>
            <a:fillRect/>
          </a:stretch>
        </p:blipFill>
        <p:spPr>
          <a:xfrm>
            <a:off x="10468898" y="3652438"/>
            <a:ext cx="752987" cy="783791"/>
          </a:xfrm>
          <a:prstGeom prst="rect">
            <a:avLst/>
          </a:prstGeom>
        </p:spPr>
      </p:pic>
    </p:spTree>
    <p:extLst>
      <p:ext uri="{BB962C8B-B14F-4D97-AF65-F5344CB8AC3E}">
        <p14:creationId xmlns:p14="http://schemas.microsoft.com/office/powerpoint/2010/main" val="197076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4357D-C9FD-1847-89E2-83B19EFD9069}"/>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Model Evaluation </a:t>
            </a:r>
            <a:br>
              <a:rPr lang="en-US" sz="5800" kern="1200" dirty="0">
                <a:solidFill>
                  <a:schemeClr val="tx1"/>
                </a:solidFill>
                <a:latin typeface="+mj-lt"/>
                <a:ea typeface="+mj-ea"/>
                <a:cs typeface="+mj-cs"/>
              </a:rPr>
            </a:br>
            <a:r>
              <a:rPr lang="en-US" sz="5800" kern="1200" dirty="0">
                <a:solidFill>
                  <a:schemeClr val="tx1"/>
                </a:solidFill>
                <a:latin typeface="+mj-lt"/>
                <a:ea typeface="+mj-ea"/>
                <a:cs typeface="+mj-cs"/>
              </a:rPr>
              <a:t>(User Scoring)</a:t>
            </a:r>
            <a:br>
              <a:rPr lang="en-US" sz="5800" kern="1200" dirty="0">
                <a:solidFill>
                  <a:schemeClr val="tx1"/>
                </a:solidFill>
                <a:latin typeface="+mj-lt"/>
                <a:ea typeface="+mj-ea"/>
                <a:cs typeface="+mj-cs"/>
              </a:rPr>
            </a:br>
            <a:r>
              <a:rPr lang="en-US" sz="5800" kern="1200" dirty="0">
                <a:solidFill>
                  <a:schemeClr val="tx1"/>
                </a:solidFill>
                <a:latin typeface="+mj-lt"/>
                <a:ea typeface="+mj-ea"/>
                <a:cs typeface="+mj-cs"/>
              </a:rPr>
              <a:t>(which is the best summary?)</a:t>
            </a:r>
          </a:p>
        </p:txBody>
      </p:sp>
      <p:sp>
        <p:nvSpPr>
          <p:cNvPr id="3" name="Text Placeholder 2">
            <a:extLst>
              <a:ext uri="{FF2B5EF4-FFF2-40B4-BE49-F238E27FC236}">
                <a16:creationId xmlns:a16="http://schemas.microsoft.com/office/drawing/2014/main" id="{A3D5DB2A-A578-2F4C-8717-68D1DA73B955}"/>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85892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DD80C-C818-6243-B6F9-97F58C42695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kern="1200">
                <a:solidFill>
                  <a:srgbClr val="FFFFFF"/>
                </a:solidFill>
                <a:latin typeface="+mj-lt"/>
                <a:ea typeface="+mj-ea"/>
                <a:cs typeface="+mj-cs"/>
              </a:rPr>
              <a:t>What is Text Summarization in NLP?</a:t>
            </a:r>
          </a:p>
        </p:txBody>
      </p:sp>
      <p:cxnSp>
        <p:nvCxnSpPr>
          <p:cNvPr id="28" name="Straight Connector 2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E451CFFA-E72F-4A5B-9DEC-9242F4FEC76E}"/>
              </a:ext>
            </a:extLst>
          </p:cNvPr>
          <p:cNvGraphicFramePr>
            <a:graphicFrameLocks noGrp="1"/>
          </p:cNvGraphicFramePr>
          <p:nvPr>
            <p:ph idx="1"/>
            <p:extLst>
              <p:ext uri="{D42A27DB-BD31-4B8C-83A1-F6EECF244321}">
                <p14:modId xmlns:p14="http://schemas.microsoft.com/office/powerpoint/2010/main" val="137738320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1717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0A069-E913-EB47-B0CB-F871E34D77F9}"/>
              </a:ext>
            </a:extLst>
          </p:cNvPr>
          <p:cNvPicPr>
            <a:picLocks noChangeAspect="1"/>
          </p:cNvPicPr>
          <p:nvPr/>
        </p:nvPicPr>
        <p:blipFill>
          <a:blip r:embed="rId2"/>
          <a:stretch>
            <a:fillRect/>
          </a:stretch>
        </p:blipFill>
        <p:spPr>
          <a:xfrm>
            <a:off x="753979" y="14748"/>
            <a:ext cx="10684042" cy="6858000"/>
          </a:xfrm>
          <a:prstGeom prst="rect">
            <a:avLst/>
          </a:prstGeom>
        </p:spPr>
      </p:pic>
      <p:sp>
        <p:nvSpPr>
          <p:cNvPr id="3" name="TextBox 2">
            <a:extLst>
              <a:ext uri="{FF2B5EF4-FFF2-40B4-BE49-F238E27FC236}">
                <a16:creationId xmlns:a16="http://schemas.microsoft.com/office/drawing/2014/main" id="{17E90DC1-342C-054C-B2E1-240197BB329D}"/>
              </a:ext>
            </a:extLst>
          </p:cNvPr>
          <p:cNvSpPr txBox="1"/>
          <p:nvPr/>
        </p:nvSpPr>
        <p:spPr>
          <a:xfrm>
            <a:off x="6586441" y="2824203"/>
            <a:ext cx="4940070" cy="1477328"/>
          </a:xfrm>
          <a:prstGeom prst="rect">
            <a:avLst/>
          </a:prstGeom>
          <a:noFill/>
        </p:spPr>
        <p:txBody>
          <a:bodyPr wrap="square" rtlCol="0">
            <a:spAutoFit/>
          </a:bodyPr>
          <a:lstStyle/>
          <a:p>
            <a:r>
              <a:rPr lang="en-US" dirty="0">
                <a:solidFill>
                  <a:srgbClr val="0070C0"/>
                </a:solidFill>
              </a:rPr>
              <a:t>Observations:</a:t>
            </a:r>
          </a:p>
          <a:p>
            <a:r>
              <a:rPr lang="en-US" dirty="0">
                <a:solidFill>
                  <a:srgbClr val="0070C0"/>
                </a:solidFill>
              </a:rPr>
              <a:t>Summary 1: 3rd, 4</a:t>
            </a:r>
            <a:r>
              <a:rPr lang="en-US" baseline="30000" dirty="0">
                <a:solidFill>
                  <a:srgbClr val="0070C0"/>
                </a:solidFill>
              </a:rPr>
              <a:t>th</a:t>
            </a:r>
            <a:r>
              <a:rPr lang="en-US" dirty="0">
                <a:solidFill>
                  <a:srgbClr val="0070C0"/>
                </a:solidFill>
              </a:rPr>
              <a:t> sentences are similar</a:t>
            </a:r>
          </a:p>
          <a:p>
            <a:r>
              <a:rPr lang="en-US" dirty="0">
                <a:solidFill>
                  <a:srgbClr val="0070C0"/>
                </a:solidFill>
              </a:rPr>
              <a:t>Summary 2: sentences are sorted based on score,  </a:t>
            </a:r>
          </a:p>
          <a:p>
            <a:r>
              <a:rPr lang="en-US" dirty="0">
                <a:solidFill>
                  <a:srgbClr val="0070C0"/>
                </a:solidFill>
              </a:rPr>
              <a:t>                      flow is distorted</a:t>
            </a:r>
          </a:p>
          <a:p>
            <a:r>
              <a:rPr lang="en-US" dirty="0">
                <a:solidFill>
                  <a:srgbClr val="0070C0"/>
                </a:solidFill>
              </a:rPr>
              <a:t>Summary 3: best among the 3</a:t>
            </a:r>
          </a:p>
        </p:txBody>
      </p:sp>
      <p:graphicFrame>
        <p:nvGraphicFramePr>
          <p:cNvPr id="5" name="Table 4">
            <a:extLst>
              <a:ext uri="{FF2B5EF4-FFF2-40B4-BE49-F238E27FC236}">
                <a16:creationId xmlns:a16="http://schemas.microsoft.com/office/drawing/2014/main" id="{EC216F87-FDB7-0641-908C-533F5EB888D1}"/>
              </a:ext>
            </a:extLst>
          </p:cNvPr>
          <p:cNvGraphicFramePr>
            <a:graphicFrameLocks noGrp="1"/>
          </p:cNvGraphicFramePr>
          <p:nvPr>
            <p:extLst>
              <p:ext uri="{D42A27DB-BD31-4B8C-83A1-F6EECF244321}">
                <p14:modId xmlns:p14="http://schemas.microsoft.com/office/powerpoint/2010/main" val="4284646052"/>
              </p:ext>
            </p:extLst>
          </p:nvPr>
        </p:nvGraphicFramePr>
        <p:xfrm>
          <a:off x="6666911" y="1718271"/>
          <a:ext cx="3923538" cy="736600"/>
        </p:xfrm>
        <a:graphic>
          <a:graphicData uri="http://schemas.openxmlformats.org/drawingml/2006/table">
            <a:tbl>
              <a:tblPr firstRow="1" bandRow="1">
                <a:tableStyleId>{5C22544A-7EE6-4342-B048-85BDC9FD1C3A}</a:tableStyleId>
              </a:tblPr>
              <a:tblGrid>
                <a:gridCol w="1307846">
                  <a:extLst>
                    <a:ext uri="{9D8B030D-6E8A-4147-A177-3AD203B41FA5}">
                      <a16:colId xmlns:a16="http://schemas.microsoft.com/office/drawing/2014/main" val="3557050574"/>
                    </a:ext>
                  </a:extLst>
                </a:gridCol>
                <a:gridCol w="1307846">
                  <a:extLst>
                    <a:ext uri="{9D8B030D-6E8A-4147-A177-3AD203B41FA5}">
                      <a16:colId xmlns:a16="http://schemas.microsoft.com/office/drawing/2014/main" val="483493012"/>
                    </a:ext>
                  </a:extLst>
                </a:gridCol>
                <a:gridCol w="1307846">
                  <a:extLst>
                    <a:ext uri="{9D8B030D-6E8A-4147-A177-3AD203B41FA5}">
                      <a16:colId xmlns:a16="http://schemas.microsoft.com/office/drawing/2014/main" val="1106341774"/>
                    </a:ext>
                  </a:extLst>
                </a:gridCol>
              </a:tblGrid>
              <a:tr h="0">
                <a:tc>
                  <a:txBody>
                    <a:bodyPr/>
                    <a:lstStyle/>
                    <a:p>
                      <a:r>
                        <a:rPr lang="en-US" dirty="0"/>
                        <a:t>Summary 1</a:t>
                      </a:r>
                    </a:p>
                  </a:txBody>
                  <a:tcPr/>
                </a:tc>
                <a:tc>
                  <a:txBody>
                    <a:bodyPr/>
                    <a:lstStyle/>
                    <a:p>
                      <a:r>
                        <a:rPr lang="en-US" dirty="0"/>
                        <a:t>Summary 2</a:t>
                      </a:r>
                    </a:p>
                  </a:txBody>
                  <a:tcPr/>
                </a:tc>
                <a:tc>
                  <a:txBody>
                    <a:bodyPr/>
                    <a:lstStyle/>
                    <a:p>
                      <a:r>
                        <a:rPr lang="en-US" dirty="0"/>
                        <a:t>Summary 3</a:t>
                      </a:r>
                    </a:p>
                  </a:txBody>
                  <a:tcPr/>
                </a:tc>
                <a:extLst>
                  <a:ext uri="{0D108BD9-81ED-4DB2-BD59-A6C34878D82A}">
                    <a16:rowId xmlns:a16="http://schemas.microsoft.com/office/drawing/2014/main" val="1159193963"/>
                  </a:ext>
                </a:extLst>
              </a:tr>
              <a:tr h="370840">
                <a:tc>
                  <a:txBody>
                    <a:bodyPr/>
                    <a:lstStyle/>
                    <a:p>
                      <a:r>
                        <a:rPr lang="en-US" dirty="0"/>
                        <a:t>3 votes</a:t>
                      </a:r>
                    </a:p>
                  </a:txBody>
                  <a:tcPr/>
                </a:tc>
                <a:tc>
                  <a:txBody>
                    <a:bodyPr/>
                    <a:lstStyle/>
                    <a:p>
                      <a:r>
                        <a:rPr lang="en-US" dirty="0"/>
                        <a:t>0 votes</a:t>
                      </a:r>
                    </a:p>
                  </a:txBody>
                  <a:tcPr/>
                </a:tc>
                <a:tc>
                  <a:txBody>
                    <a:bodyPr/>
                    <a:lstStyle/>
                    <a:p>
                      <a:r>
                        <a:rPr lang="en-US" dirty="0"/>
                        <a:t>10 votes</a:t>
                      </a:r>
                    </a:p>
                  </a:txBody>
                  <a:tcPr/>
                </a:tc>
                <a:extLst>
                  <a:ext uri="{0D108BD9-81ED-4DB2-BD59-A6C34878D82A}">
                    <a16:rowId xmlns:a16="http://schemas.microsoft.com/office/drawing/2014/main" val="988868316"/>
                  </a:ext>
                </a:extLst>
              </a:tr>
            </a:tbl>
          </a:graphicData>
        </a:graphic>
      </p:graphicFrame>
      <p:sp>
        <p:nvSpPr>
          <p:cNvPr id="6" name="Rectangle 5">
            <a:extLst>
              <a:ext uri="{FF2B5EF4-FFF2-40B4-BE49-F238E27FC236}">
                <a16:creationId xmlns:a16="http://schemas.microsoft.com/office/drawing/2014/main" id="{E50DA03A-768A-904A-82F8-85F29BAF1489}"/>
              </a:ext>
            </a:extLst>
          </p:cNvPr>
          <p:cNvSpPr/>
          <p:nvPr/>
        </p:nvSpPr>
        <p:spPr>
          <a:xfrm>
            <a:off x="6666910" y="1348939"/>
            <a:ext cx="4364884" cy="461665"/>
          </a:xfrm>
          <a:prstGeom prst="rect">
            <a:avLst/>
          </a:prstGeom>
        </p:spPr>
        <p:txBody>
          <a:bodyPr wrap="square">
            <a:spAutoFit/>
          </a:bodyPr>
          <a:lstStyle/>
          <a:p>
            <a:r>
              <a:rPr lang="en-US" sz="2400" dirty="0">
                <a:solidFill>
                  <a:srgbClr val="0070C0"/>
                </a:solidFill>
              </a:rPr>
              <a:t>User Scoring : 1</a:t>
            </a:r>
            <a:r>
              <a:rPr lang="en-US" sz="2400" baseline="30000" dirty="0">
                <a:solidFill>
                  <a:srgbClr val="0070C0"/>
                </a:solidFill>
              </a:rPr>
              <a:t>st</a:t>
            </a:r>
            <a:r>
              <a:rPr lang="en-US" sz="2400" dirty="0">
                <a:solidFill>
                  <a:srgbClr val="0070C0"/>
                </a:solidFill>
              </a:rPr>
              <a:t> Poll (in Slack)</a:t>
            </a:r>
          </a:p>
        </p:txBody>
      </p:sp>
      <p:pic>
        <p:nvPicPr>
          <p:cNvPr id="9" name="Picture 8">
            <a:extLst>
              <a:ext uri="{FF2B5EF4-FFF2-40B4-BE49-F238E27FC236}">
                <a16:creationId xmlns:a16="http://schemas.microsoft.com/office/drawing/2014/main" id="{CFD29707-69FA-8446-BE66-54F2998A1D4D}"/>
              </a:ext>
            </a:extLst>
          </p:cNvPr>
          <p:cNvPicPr>
            <a:picLocks noChangeAspect="1"/>
          </p:cNvPicPr>
          <p:nvPr/>
        </p:nvPicPr>
        <p:blipFill>
          <a:blip r:embed="rId3"/>
          <a:stretch>
            <a:fillRect/>
          </a:stretch>
        </p:blipFill>
        <p:spPr>
          <a:xfrm>
            <a:off x="3747467" y="3867477"/>
            <a:ext cx="455562" cy="474199"/>
          </a:xfrm>
          <a:prstGeom prst="rect">
            <a:avLst/>
          </a:prstGeom>
        </p:spPr>
      </p:pic>
      <p:sp>
        <p:nvSpPr>
          <p:cNvPr id="10" name="Rectangle 9">
            <a:extLst>
              <a:ext uri="{FF2B5EF4-FFF2-40B4-BE49-F238E27FC236}">
                <a16:creationId xmlns:a16="http://schemas.microsoft.com/office/drawing/2014/main" id="{25F09E8B-9E40-CE48-A235-157E1C8C3834}"/>
              </a:ext>
            </a:extLst>
          </p:cNvPr>
          <p:cNvSpPr/>
          <p:nvPr/>
        </p:nvSpPr>
        <p:spPr>
          <a:xfrm>
            <a:off x="753979" y="4975402"/>
            <a:ext cx="10558034" cy="36952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7900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D220-7171-A349-8575-958DDF63F426}"/>
              </a:ext>
            </a:extLst>
          </p:cNvPr>
          <p:cNvSpPr>
            <a:spLocks noGrp="1"/>
          </p:cNvSpPr>
          <p:nvPr>
            <p:ph type="title"/>
          </p:nvPr>
        </p:nvSpPr>
        <p:spPr>
          <a:xfrm>
            <a:off x="838200" y="18255"/>
            <a:ext cx="10515600" cy="1325563"/>
          </a:xfrm>
        </p:spPr>
        <p:txBody>
          <a:bodyPr/>
          <a:lstStyle/>
          <a:p>
            <a:pPr algn="ctr"/>
            <a:r>
              <a:rPr lang="en-US" dirty="0"/>
              <a:t>Model Enhancement</a:t>
            </a:r>
          </a:p>
        </p:txBody>
      </p:sp>
      <p:sp>
        <p:nvSpPr>
          <p:cNvPr id="3" name="Content Placeholder 2">
            <a:extLst>
              <a:ext uri="{FF2B5EF4-FFF2-40B4-BE49-F238E27FC236}">
                <a16:creationId xmlns:a16="http://schemas.microsoft.com/office/drawing/2014/main" id="{7D8FFA5C-4324-7641-8D92-097F6D204052}"/>
              </a:ext>
            </a:extLst>
          </p:cNvPr>
          <p:cNvSpPr>
            <a:spLocks noGrp="1"/>
          </p:cNvSpPr>
          <p:nvPr>
            <p:ph idx="1"/>
          </p:nvPr>
        </p:nvSpPr>
        <p:spPr/>
        <p:txBody>
          <a:bodyPr/>
          <a:lstStyle/>
          <a:p>
            <a:pPr marL="0" indent="0">
              <a:buNone/>
            </a:pPr>
            <a:r>
              <a:rPr lang="en-US" dirty="0"/>
              <a:t>Model 1 (Graph Based Summarization)</a:t>
            </a:r>
          </a:p>
          <a:p>
            <a:r>
              <a:rPr lang="en-US" dirty="0"/>
              <a:t>Added new parameter </a:t>
            </a:r>
            <a:r>
              <a:rPr lang="en-US" u="sng" dirty="0"/>
              <a:t>similarity threshold &amp; logic to filter out sentences that are highly similar </a:t>
            </a:r>
            <a:r>
              <a:rPr lang="en-US" dirty="0"/>
              <a:t>during sentence selection process</a:t>
            </a:r>
          </a:p>
          <a:p>
            <a:r>
              <a:rPr lang="en-US" dirty="0"/>
              <a:t>For the sample text, similarity threshold was set to 0.90</a:t>
            </a:r>
          </a:p>
          <a:p>
            <a:endParaRPr lang="en-US" dirty="0"/>
          </a:p>
          <a:p>
            <a:pPr marL="0" indent="0">
              <a:buNone/>
            </a:pPr>
            <a:r>
              <a:rPr lang="en-US" dirty="0"/>
              <a:t>Model 2 (Centroid Based Summarization)</a:t>
            </a:r>
          </a:p>
          <a:p>
            <a:r>
              <a:rPr lang="en-US" dirty="0"/>
              <a:t>Sort the sentences by </a:t>
            </a:r>
            <a:r>
              <a:rPr lang="en-US" u="sng" dirty="0"/>
              <a:t>sentence order </a:t>
            </a:r>
            <a:r>
              <a:rPr lang="en-US" dirty="0"/>
              <a:t>during sentence selection to preserve the flow</a:t>
            </a:r>
          </a:p>
        </p:txBody>
      </p:sp>
    </p:spTree>
    <p:extLst>
      <p:ext uri="{BB962C8B-B14F-4D97-AF65-F5344CB8AC3E}">
        <p14:creationId xmlns:p14="http://schemas.microsoft.com/office/powerpoint/2010/main" val="1671555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D9E47DD6-3FB9-D948-95E5-97C5A4368687}"/>
              </a:ext>
            </a:extLst>
          </p:cNvPr>
          <p:cNvPicPr>
            <a:picLocks noChangeAspect="1"/>
          </p:cNvPicPr>
          <p:nvPr/>
        </p:nvPicPr>
        <p:blipFill>
          <a:blip r:embed="rId2"/>
          <a:stretch>
            <a:fillRect/>
          </a:stretch>
        </p:blipFill>
        <p:spPr>
          <a:xfrm>
            <a:off x="0" y="223822"/>
            <a:ext cx="12192000" cy="6380860"/>
          </a:xfrm>
          <a:prstGeom prst="rect">
            <a:avLst/>
          </a:prstGeom>
        </p:spPr>
      </p:pic>
      <p:graphicFrame>
        <p:nvGraphicFramePr>
          <p:cNvPr id="5" name="Table 4">
            <a:extLst>
              <a:ext uri="{FF2B5EF4-FFF2-40B4-BE49-F238E27FC236}">
                <a16:creationId xmlns:a16="http://schemas.microsoft.com/office/drawing/2014/main" id="{EC216F87-FDB7-0641-908C-533F5EB888D1}"/>
              </a:ext>
            </a:extLst>
          </p:cNvPr>
          <p:cNvGraphicFramePr>
            <a:graphicFrameLocks noGrp="1"/>
          </p:cNvGraphicFramePr>
          <p:nvPr>
            <p:extLst>
              <p:ext uri="{D42A27DB-BD31-4B8C-83A1-F6EECF244321}">
                <p14:modId xmlns:p14="http://schemas.microsoft.com/office/powerpoint/2010/main" val="370331829"/>
              </p:ext>
            </p:extLst>
          </p:nvPr>
        </p:nvGraphicFramePr>
        <p:xfrm>
          <a:off x="6396311" y="1613750"/>
          <a:ext cx="3923538" cy="736600"/>
        </p:xfrm>
        <a:graphic>
          <a:graphicData uri="http://schemas.openxmlformats.org/drawingml/2006/table">
            <a:tbl>
              <a:tblPr firstRow="1" bandRow="1">
                <a:tableStyleId>{5C22544A-7EE6-4342-B048-85BDC9FD1C3A}</a:tableStyleId>
              </a:tblPr>
              <a:tblGrid>
                <a:gridCol w="1307846">
                  <a:extLst>
                    <a:ext uri="{9D8B030D-6E8A-4147-A177-3AD203B41FA5}">
                      <a16:colId xmlns:a16="http://schemas.microsoft.com/office/drawing/2014/main" val="3557050574"/>
                    </a:ext>
                  </a:extLst>
                </a:gridCol>
                <a:gridCol w="1307846">
                  <a:extLst>
                    <a:ext uri="{9D8B030D-6E8A-4147-A177-3AD203B41FA5}">
                      <a16:colId xmlns:a16="http://schemas.microsoft.com/office/drawing/2014/main" val="483493012"/>
                    </a:ext>
                  </a:extLst>
                </a:gridCol>
                <a:gridCol w="1307846">
                  <a:extLst>
                    <a:ext uri="{9D8B030D-6E8A-4147-A177-3AD203B41FA5}">
                      <a16:colId xmlns:a16="http://schemas.microsoft.com/office/drawing/2014/main" val="1106341774"/>
                    </a:ext>
                  </a:extLst>
                </a:gridCol>
              </a:tblGrid>
              <a:tr h="0">
                <a:tc>
                  <a:txBody>
                    <a:bodyPr/>
                    <a:lstStyle/>
                    <a:p>
                      <a:r>
                        <a:rPr lang="en-US" dirty="0"/>
                        <a:t>Summary 1</a:t>
                      </a:r>
                    </a:p>
                  </a:txBody>
                  <a:tcPr/>
                </a:tc>
                <a:tc>
                  <a:txBody>
                    <a:bodyPr/>
                    <a:lstStyle/>
                    <a:p>
                      <a:r>
                        <a:rPr lang="en-US" dirty="0"/>
                        <a:t>Summary 2</a:t>
                      </a:r>
                    </a:p>
                  </a:txBody>
                  <a:tcPr/>
                </a:tc>
                <a:tc>
                  <a:txBody>
                    <a:bodyPr/>
                    <a:lstStyle/>
                    <a:p>
                      <a:r>
                        <a:rPr lang="en-US" dirty="0"/>
                        <a:t>Summary 3</a:t>
                      </a:r>
                    </a:p>
                  </a:txBody>
                  <a:tcPr/>
                </a:tc>
                <a:extLst>
                  <a:ext uri="{0D108BD9-81ED-4DB2-BD59-A6C34878D82A}">
                    <a16:rowId xmlns:a16="http://schemas.microsoft.com/office/drawing/2014/main" val="1159193963"/>
                  </a:ext>
                </a:extLst>
              </a:tr>
              <a:tr h="370840">
                <a:tc>
                  <a:txBody>
                    <a:bodyPr/>
                    <a:lstStyle/>
                    <a:p>
                      <a:r>
                        <a:rPr lang="en-US" dirty="0"/>
                        <a:t>0 vote</a:t>
                      </a:r>
                    </a:p>
                  </a:txBody>
                  <a:tcPr/>
                </a:tc>
                <a:tc>
                  <a:txBody>
                    <a:bodyPr/>
                    <a:lstStyle/>
                    <a:p>
                      <a:r>
                        <a:rPr lang="en-US" dirty="0"/>
                        <a:t>10 votes</a:t>
                      </a:r>
                    </a:p>
                  </a:txBody>
                  <a:tcPr/>
                </a:tc>
                <a:tc>
                  <a:txBody>
                    <a:bodyPr/>
                    <a:lstStyle/>
                    <a:p>
                      <a:r>
                        <a:rPr lang="en-US" dirty="0"/>
                        <a:t>1 vote</a:t>
                      </a:r>
                    </a:p>
                  </a:txBody>
                  <a:tcPr/>
                </a:tc>
                <a:extLst>
                  <a:ext uri="{0D108BD9-81ED-4DB2-BD59-A6C34878D82A}">
                    <a16:rowId xmlns:a16="http://schemas.microsoft.com/office/drawing/2014/main" val="988868316"/>
                  </a:ext>
                </a:extLst>
              </a:tr>
            </a:tbl>
          </a:graphicData>
        </a:graphic>
      </p:graphicFrame>
      <p:sp>
        <p:nvSpPr>
          <p:cNvPr id="6" name="Rectangle 5">
            <a:extLst>
              <a:ext uri="{FF2B5EF4-FFF2-40B4-BE49-F238E27FC236}">
                <a16:creationId xmlns:a16="http://schemas.microsoft.com/office/drawing/2014/main" id="{E50DA03A-768A-904A-82F8-85F29BAF1489}"/>
              </a:ext>
            </a:extLst>
          </p:cNvPr>
          <p:cNvSpPr/>
          <p:nvPr/>
        </p:nvSpPr>
        <p:spPr>
          <a:xfrm>
            <a:off x="6396310" y="1244418"/>
            <a:ext cx="4193032" cy="461665"/>
          </a:xfrm>
          <a:prstGeom prst="rect">
            <a:avLst/>
          </a:prstGeom>
        </p:spPr>
        <p:txBody>
          <a:bodyPr wrap="square">
            <a:spAutoFit/>
          </a:bodyPr>
          <a:lstStyle/>
          <a:p>
            <a:r>
              <a:rPr lang="en-US" sz="2400" dirty="0">
                <a:solidFill>
                  <a:srgbClr val="0070C0"/>
                </a:solidFill>
              </a:rPr>
              <a:t>User Scoring : 2nd Poll (in Slack)</a:t>
            </a:r>
          </a:p>
        </p:txBody>
      </p:sp>
      <p:pic>
        <p:nvPicPr>
          <p:cNvPr id="10" name="Picture 9">
            <a:extLst>
              <a:ext uri="{FF2B5EF4-FFF2-40B4-BE49-F238E27FC236}">
                <a16:creationId xmlns:a16="http://schemas.microsoft.com/office/drawing/2014/main" id="{A65636FE-42B1-7B4D-A95B-3470CE1DC27F}"/>
              </a:ext>
            </a:extLst>
          </p:cNvPr>
          <p:cNvPicPr>
            <a:picLocks noChangeAspect="1"/>
          </p:cNvPicPr>
          <p:nvPr/>
        </p:nvPicPr>
        <p:blipFill>
          <a:blip r:embed="rId3"/>
          <a:stretch>
            <a:fillRect/>
          </a:stretch>
        </p:blipFill>
        <p:spPr>
          <a:xfrm>
            <a:off x="3113287" y="3429000"/>
            <a:ext cx="455562" cy="474199"/>
          </a:xfrm>
          <a:prstGeom prst="rect">
            <a:avLst/>
          </a:prstGeom>
        </p:spPr>
      </p:pic>
    </p:spTree>
    <p:extLst>
      <p:ext uri="{BB962C8B-B14F-4D97-AF65-F5344CB8AC3E}">
        <p14:creationId xmlns:p14="http://schemas.microsoft.com/office/powerpoint/2010/main" val="49309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192A0B-F93A-7E42-A9C2-2B99FE091194}"/>
              </a:ext>
            </a:extLst>
          </p:cNvPr>
          <p:cNvSpPr>
            <a:spLocks noGrp="1"/>
          </p:cNvSpPr>
          <p:nvPr>
            <p:ph type="title"/>
          </p:nvPr>
        </p:nvSpPr>
        <p:spPr>
          <a:xfrm>
            <a:off x="863029" y="1012004"/>
            <a:ext cx="3416158" cy="4795408"/>
          </a:xfrm>
        </p:spPr>
        <p:txBody>
          <a:bodyPr>
            <a:normAutofit/>
          </a:bodyPr>
          <a:lstStyle/>
          <a:p>
            <a:r>
              <a:rPr lang="en-US">
                <a:solidFill>
                  <a:srgbClr val="FFFFFF"/>
                </a:solidFill>
              </a:rPr>
              <a:t>Conclusions</a:t>
            </a:r>
          </a:p>
        </p:txBody>
      </p:sp>
      <p:graphicFrame>
        <p:nvGraphicFramePr>
          <p:cNvPr id="5" name="Content Placeholder 2">
            <a:extLst>
              <a:ext uri="{FF2B5EF4-FFF2-40B4-BE49-F238E27FC236}">
                <a16:creationId xmlns:a16="http://schemas.microsoft.com/office/drawing/2014/main" id="{A6FADBB3-EB87-4545-9941-1324A284C345}"/>
              </a:ext>
            </a:extLst>
          </p:cNvPr>
          <p:cNvGraphicFramePr>
            <a:graphicFrameLocks noGrp="1"/>
          </p:cNvGraphicFramePr>
          <p:nvPr>
            <p:ph idx="1"/>
            <p:extLst>
              <p:ext uri="{D42A27DB-BD31-4B8C-83A1-F6EECF244321}">
                <p14:modId xmlns:p14="http://schemas.microsoft.com/office/powerpoint/2010/main" val="28251459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967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89975-213C-8344-81CF-FC063AEFE7F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Demo</a:t>
            </a:r>
          </a:p>
        </p:txBody>
      </p:sp>
      <p:sp>
        <p:nvSpPr>
          <p:cNvPr id="3" name="Text Placeholder 2">
            <a:extLst>
              <a:ext uri="{FF2B5EF4-FFF2-40B4-BE49-F238E27FC236}">
                <a16:creationId xmlns:a16="http://schemas.microsoft.com/office/drawing/2014/main" id="{7EE3DEB6-22B6-034F-8DAF-AE9F658D7DCA}"/>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3612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FC03-5B5F-F943-9D98-ED873B43FCDF}"/>
              </a:ext>
            </a:extLst>
          </p:cNvPr>
          <p:cNvSpPr>
            <a:spLocks noGrp="1"/>
          </p:cNvSpPr>
          <p:nvPr>
            <p:ph type="title"/>
          </p:nvPr>
        </p:nvSpPr>
        <p:spPr>
          <a:xfrm>
            <a:off x="838200" y="18255"/>
            <a:ext cx="10515600" cy="1325563"/>
          </a:xfrm>
        </p:spPr>
        <p:txBody>
          <a:bodyPr/>
          <a:lstStyle/>
          <a:p>
            <a:pPr algn="ctr"/>
            <a:r>
              <a:rPr lang="en-US" dirty="0"/>
              <a:t>Demo (URL)</a:t>
            </a:r>
          </a:p>
        </p:txBody>
      </p:sp>
      <p:sp>
        <p:nvSpPr>
          <p:cNvPr id="3" name="Content Placeholder 2">
            <a:extLst>
              <a:ext uri="{FF2B5EF4-FFF2-40B4-BE49-F238E27FC236}">
                <a16:creationId xmlns:a16="http://schemas.microsoft.com/office/drawing/2014/main" id="{425EA33E-0F16-0B41-9FBC-8D104E8D4ADB}"/>
              </a:ext>
            </a:extLst>
          </p:cNvPr>
          <p:cNvSpPr>
            <a:spLocks noGrp="1"/>
          </p:cNvSpPr>
          <p:nvPr>
            <p:ph idx="1"/>
          </p:nvPr>
        </p:nvSpPr>
        <p:spPr/>
        <p:txBody>
          <a:bodyPr/>
          <a:lstStyle/>
          <a:p>
            <a:r>
              <a:rPr lang="en-SG" dirty="0">
                <a:hlinkClick r:id="rId2"/>
              </a:rPr>
              <a:t>https://datascience.berkeley.edu/about/what-is-data-science/</a:t>
            </a:r>
            <a:endParaRPr lang="en-SG" dirty="0"/>
          </a:p>
          <a:p>
            <a:r>
              <a:rPr lang="en-SG" dirty="0">
                <a:hlinkClick r:id="rId3"/>
              </a:rPr>
              <a:t>https://www.channelnewsasia.com/news/singapore/e-scooter-pmd-16-years-old-pass-theory-test-no-phones-paths-12150670</a:t>
            </a:r>
            <a:endParaRPr lang="en-SG" dirty="0"/>
          </a:p>
          <a:p>
            <a:endParaRPr lang="en-US" dirty="0"/>
          </a:p>
        </p:txBody>
      </p:sp>
    </p:spTree>
    <p:extLst>
      <p:ext uri="{BB962C8B-B14F-4D97-AF65-F5344CB8AC3E}">
        <p14:creationId xmlns:p14="http://schemas.microsoft.com/office/powerpoint/2010/main" val="801775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56E6C-3E55-8F4E-B6FD-5B524C1078E9}"/>
              </a:ext>
            </a:extLst>
          </p:cNvPr>
          <p:cNvPicPr>
            <a:picLocks noChangeAspect="1"/>
          </p:cNvPicPr>
          <p:nvPr/>
        </p:nvPicPr>
        <p:blipFill>
          <a:blip r:embed="rId2"/>
          <a:stretch>
            <a:fillRect/>
          </a:stretch>
        </p:blipFill>
        <p:spPr>
          <a:xfrm>
            <a:off x="2667000" y="0"/>
            <a:ext cx="6858000" cy="6858000"/>
          </a:xfrm>
          <a:prstGeom prst="rect">
            <a:avLst/>
          </a:prstGeom>
        </p:spPr>
      </p:pic>
      <p:sp>
        <p:nvSpPr>
          <p:cNvPr id="5" name="Rectangle 4">
            <a:extLst>
              <a:ext uri="{FF2B5EF4-FFF2-40B4-BE49-F238E27FC236}">
                <a16:creationId xmlns:a16="http://schemas.microsoft.com/office/drawing/2014/main" id="{5242D639-F350-EC46-9BC8-76314BD21878}"/>
              </a:ext>
            </a:extLst>
          </p:cNvPr>
          <p:cNvSpPr/>
          <p:nvPr/>
        </p:nvSpPr>
        <p:spPr>
          <a:xfrm>
            <a:off x="3460381" y="1186755"/>
            <a:ext cx="5271238" cy="3858757"/>
          </a:xfrm>
          <a:prstGeom prst="rect">
            <a:avLst/>
          </a:prstGeom>
          <a:noFill/>
        </p:spPr>
        <p:txBody>
          <a:bodyPr wrap="none" lIns="91440" tIns="45720" rIns="91440" bIns="45720">
            <a:prstTxWarp prst="textArchDown">
              <a:avLst>
                <a:gd name="adj" fmla="val 44897"/>
              </a:avLst>
            </a:prstTxWarp>
            <a:spAutoFit/>
          </a:bodyPr>
          <a:lstStyle/>
          <a:p>
            <a:pPr algn="ctr"/>
            <a:r>
              <a:rPr lang="en-GB" sz="5400" dirty="0">
                <a:ln w="0"/>
                <a:solidFill>
                  <a:srgbClr val="7030A0"/>
                </a:solidFill>
                <a:effectLst>
                  <a:outerShdw blurRad="38100" dist="19050" dir="2700000" algn="tl" rotWithShape="0">
                    <a:schemeClr val="dk1">
                      <a:alpha val="40000"/>
                    </a:schemeClr>
                  </a:outerShdw>
                </a:effectLst>
              </a:rPr>
              <a:t>Get</a:t>
            </a:r>
            <a:r>
              <a:rPr lang="en-GB" sz="5400" b="1" cap="none" spc="0" dirty="0">
                <a:ln w="22225">
                  <a:solidFill>
                    <a:schemeClr val="accent2"/>
                  </a:solidFill>
                  <a:prstDash val="solid"/>
                </a:ln>
                <a:solidFill>
                  <a:schemeClr val="accent2">
                    <a:lumMod val="40000"/>
                    <a:lumOff val="60000"/>
                  </a:schemeClr>
                </a:solidFill>
                <a:effectLst/>
              </a:rPr>
              <a:t> </a:t>
            </a:r>
            <a:r>
              <a:rPr lang="en-GB" sz="5400" dirty="0">
                <a:ln w="0"/>
                <a:solidFill>
                  <a:srgbClr val="7030A0"/>
                </a:solidFill>
                <a:effectLst>
                  <a:outerShdw blurRad="38100" dist="19050" dir="2700000" algn="tl" rotWithShape="0">
                    <a:schemeClr val="dk1">
                      <a:alpha val="40000"/>
                    </a:schemeClr>
                  </a:outerShdw>
                </a:effectLst>
              </a:rPr>
              <a:t>a</a:t>
            </a:r>
            <a:r>
              <a:rPr lang="en-GB" sz="5400" b="1" cap="none" spc="0" dirty="0">
                <a:ln w="22225">
                  <a:solidFill>
                    <a:schemeClr val="accent2"/>
                  </a:solidFill>
                  <a:prstDash val="solid"/>
                </a:ln>
                <a:solidFill>
                  <a:schemeClr val="accent2">
                    <a:lumMod val="40000"/>
                    <a:lumOff val="60000"/>
                  </a:schemeClr>
                </a:solidFill>
                <a:effectLst/>
              </a:rPr>
              <a:t> </a:t>
            </a:r>
            <a:r>
              <a:rPr lang="en-GB" sz="5400" dirty="0">
                <a:ln w="0"/>
                <a:solidFill>
                  <a:srgbClr val="7030A0"/>
                </a:solidFill>
                <a:effectLst>
                  <a:outerShdw blurRad="38100" dist="19050" dir="2700000" algn="tl" rotWithShape="0">
                    <a:schemeClr val="dk1">
                      <a:alpha val="40000"/>
                    </a:schemeClr>
                  </a:outerShdw>
                </a:effectLst>
              </a:rPr>
              <a:t>Summary</a:t>
            </a:r>
            <a:endParaRPr lang="en-GB" sz="5400" b="1" cap="none" spc="0" dirty="0">
              <a:ln w="22225">
                <a:solidFill>
                  <a:schemeClr val="accent2"/>
                </a:solidFill>
                <a:prstDash val="solid"/>
              </a:ln>
              <a:solidFill>
                <a:srgbClr val="7030A0"/>
              </a:solidFill>
              <a:effectLst/>
            </a:endParaRPr>
          </a:p>
        </p:txBody>
      </p:sp>
      <p:sp>
        <p:nvSpPr>
          <p:cNvPr id="6" name="Rectangle 5">
            <a:extLst>
              <a:ext uri="{FF2B5EF4-FFF2-40B4-BE49-F238E27FC236}">
                <a16:creationId xmlns:a16="http://schemas.microsoft.com/office/drawing/2014/main" id="{D9647321-854B-D74C-8634-92148DE55661}"/>
              </a:ext>
            </a:extLst>
          </p:cNvPr>
          <p:cNvSpPr/>
          <p:nvPr/>
        </p:nvSpPr>
        <p:spPr>
          <a:xfrm>
            <a:off x="5377566" y="3116133"/>
            <a:ext cx="1436868"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Free</a:t>
            </a:r>
          </a:p>
        </p:txBody>
      </p:sp>
      <p:sp>
        <p:nvSpPr>
          <p:cNvPr id="7" name="Rectangle 6">
            <a:extLst>
              <a:ext uri="{FF2B5EF4-FFF2-40B4-BE49-F238E27FC236}">
                <a16:creationId xmlns:a16="http://schemas.microsoft.com/office/drawing/2014/main" id="{1020B337-68DD-464F-9FDE-964B9B1C8C32}"/>
              </a:ext>
            </a:extLst>
          </p:cNvPr>
          <p:cNvSpPr/>
          <p:nvPr/>
        </p:nvSpPr>
        <p:spPr>
          <a:xfrm>
            <a:off x="50065" y="364446"/>
            <a:ext cx="2616935"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Anytime</a:t>
            </a:r>
          </a:p>
        </p:txBody>
      </p:sp>
      <p:sp>
        <p:nvSpPr>
          <p:cNvPr id="8" name="Rectangle 7">
            <a:extLst>
              <a:ext uri="{FF2B5EF4-FFF2-40B4-BE49-F238E27FC236}">
                <a16:creationId xmlns:a16="http://schemas.microsoft.com/office/drawing/2014/main" id="{3FD39053-F46E-5D4C-B564-6537EC2A5AA0}"/>
              </a:ext>
            </a:extLst>
          </p:cNvPr>
          <p:cNvSpPr/>
          <p:nvPr/>
        </p:nvSpPr>
        <p:spPr>
          <a:xfrm>
            <a:off x="9474777" y="5683466"/>
            <a:ext cx="2422907" cy="923330"/>
          </a:xfrm>
          <a:prstGeom prst="rect">
            <a:avLst/>
          </a:prstGeom>
          <a:noFill/>
        </p:spPr>
        <p:txBody>
          <a:bodyPr wrap="none" lIns="91440" tIns="45720" rIns="91440" bIns="45720">
            <a:spAutoFit/>
          </a:bodyPr>
          <a:lstStyle/>
          <a:p>
            <a:pPr algn="ctr"/>
            <a:r>
              <a:rPr lang="en-GB" sz="5400" dirty="0" err="1">
                <a:ln w="0"/>
                <a:solidFill>
                  <a:schemeClr val="accent1"/>
                </a:solidFill>
                <a:effectLst>
                  <a:outerShdw blurRad="38100" dist="25400" dir="5400000" algn="ctr" rotWithShape="0">
                    <a:srgbClr val="6E747A">
                      <a:alpha val="43000"/>
                    </a:srgbClr>
                  </a:outerShdw>
                </a:effectLst>
              </a:rPr>
              <a:t>Anytext</a:t>
            </a:r>
            <a:endParaRPr lang="en-GB" sz="540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729058EE-A420-EB49-B8BC-62D9102BB3EB}"/>
              </a:ext>
            </a:extLst>
          </p:cNvPr>
          <p:cNvSpPr/>
          <p:nvPr/>
        </p:nvSpPr>
        <p:spPr>
          <a:xfrm>
            <a:off x="9474777" y="251204"/>
            <a:ext cx="2376869"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Anyone</a:t>
            </a:r>
          </a:p>
        </p:txBody>
      </p:sp>
      <p:sp>
        <p:nvSpPr>
          <p:cNvPr id="10" name="Rectangle 9">
            <a:extLst>
              <a:ext uri="{FF2B5EF4-FFF2-40B4-BE49-F238E27FC236}">
                <a16:creationId xmlns:a16="http://schemas.microsoft.com/office/drawing/2014/main" id="{2282611D-C5F6-7F4D-909F-625E6F27698F}"/>
              </a:ext>
            </a:extLst>
          </p:cNvPr>
          <p:cNvSpPr/>
          <p:nvPr/>
        </p:nvSpPr>
        <p:spPr>
          <a:xfrm>
            <a:off x="50065" y="5683466"/>
            <a:ext cx="3119572"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Anywhere</a:t>
            </a:r>
          </a:p>
        </p:txBody>
      </p:sp>
      <p:sp>
        <p:nvSpPr>
          <p:cNvPr id="12" name="Rectangle 11">
            <a:extLst>
              <a:ext uri="{FF2B5EF4-FFF2-40B4-BE49-F238E27FC236}">
                <a16:creationId xmlns:a16="http://schemas.microsoft.com/office/drawing/2014/main" id="{A50B26AA-0271-F14D-8390-286CE3246918}"/>
              </a:ext>
            </a:extLst>
          </p:cNvPr>
          <p:cNvSpPr/>
          <p:nvPr/>
        </p:nvSpPr>
        <p:spPr>
          <a:xfrm>
            <a:off x="3930457" y="917841"/>
            <a:ext cx="2443298" cy="3447681"/>
          </a:xfrm>
          <a:prstGeom prst="rect">
            <a:avLst/>
          </a:prstGeom>
          <a:noFill/>
        </p:spPr>
        <p:txBody>
          <a:bodyPr wrap="none" lIns="91440" tIns="45720" rIns="91440" bIns="45720">
            <a:prstTxWarp prst="textArchUp">
              <a:avLst/>
            </a:prstTxWarp>
            <a:spAutoFit/>
          </a:bodyPr>
          <a:lstStyle/>
          <a:p>
            <a:pPr algn="ctr"/>
            <a:r>
              <a:rPr lang="en-GB" sz="4000" dirty="0">
                <a:ln w="0"/>
                <a:solidFill>
                  <a:schemeClr val="accent1"/>
                </a:solidFill>
                <a:effectLst>
                  <a:outerShdw blurRad="38100" dist="25400" dir="5400000" algn="ctr" rotWithShape="0">
                    <a:srgbClr val="6E747A">
                      <a:alpha val="43000"/>
                    </a:srgbClr>
                  </a:outerShdw>
                </a:effectLst>
              </a:rPr>
              <a:t>No time</a:t>
            </a:r>
            <a:endParaRPr lang="en-GB" sz="4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DA078D0E-5E03-944C-9942-1A356BB8B5DF}"/>
              </a:ext>
            </a:extLst>
          </p:cNvPr>
          <p:cNvSpPr/>
          <p:nvPr/>
        </p:nvSpPr>
        <p:spPr>
          <a:xfrm>
            <a:off x="5926482" y="917841"/>
            <a:ext cx="2443298" cy="4567576"/>
          </a:xfrm>
          <a:prstGeom prst="rect">
            <a:avLst/>
          </a:prstGeom>
          <a:noFill/>
        </p:spPr>
        <p:txBody>
          <a:bodyPr wrap="none" lIns="91440" tIns="45720" rIns="91440" bIns="45720">
            <a:prstTxWarp prst="textArchUp">
              <a:avLst/>
            </a:prstTxWarp>
            <a:spAutoFit/>
          </a:bodyPr>
          <a:lstStyle/>
          <a:p>
            <a:pPr algn="ctr"/>
            <a:r>
              <a:rPr lang="en-GB" sz="4000" dirty="0">
                <a:ln w="0"/>
                <a:solidFill>
                  <a:schemeClr val="accent1"/>
                </a:solidFill>
                <a:effectLst>
                  <a:outerShdw blurRad="38100" dist="25400" dir="5400000" algn="ctr" rotWithShape="0">
                    <a:srgbClr val="6E747A">
                      <a:alpha val="43000"/>
                    </a:srgbClr>
                  </a:outerShdw>
                </a:effectLst>
              </a:rPr>
              <a:t>To read</a:t>
            </a:r>
            <a:endParaRPr lang="en-GB"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4251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P spid="7" grpId="0"/>
      <p:bldP spid="8" grpId="0"/>
      <p:bldP spid="9" grpId="0"/>
      <p:bldP spid="10"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F6C64-4EAA-864C-9459-FDEC1E916B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100" kern="1200">
                <a:solidFill>
                  <a:srgbClr val="FFFFFF"/>
                </a:solidFill>
                <a:latin typeface="+mj-lt"/>
                <a:ea typeface="+mj-ea"/>
                <a:cs typeface="+mj-cs"/>
              </a:rPr>
              <a:t>Types of Summarization</a:t>
            </a:r>
          </a:p>
        </p:txBody>
      </p:sp>
      <p:pic>
        <p:nvPicPr>
          <p:cNvPr id="4" name="Picture 3">
            <a:extLst>
              <a:ext uri="{FF2B5EF4-FFF2-40B4-BE49-F238E27FC236}">
                <a16:creationId xmlns:a16="http://schemas.microsoft.com/office/drawing/2014/main" id="{EB8BC113-952F-ED4C-95C4-23E9C6EA87C7}"/>
              </a:ext>
            </a:extLst>
          </p:cNvPr>
          <p:cNvPicPr>
            <a:picLocks noChangeAspect="1"/>
          </p:cNvPicPr>
          <p:nvPr/>
        </p:nvPicPr>
        <p:blipFill>
          <a:blip r:embed="rId2"/>
          <a:stretch>
            <a:fillRect/>
          </a:stretch>
        </p:blipFill>
        <p:spPr>
          <a:xfrm>
            <a:off x="5194300" y="603250"/>
            <a:ext cx="6470650" cy="2817813"/>
          </a:xfrm>
          <a:prstGeom prst="rect">
            <a:avLst/>
          </a:prstGeom>
        </p:spPr>
      </p:pic>
      <p:pic>
        <p:nvPicPr>
          <p:cNvPr id="5" name="Picture 4">
            <a:extLst>
              <a:ext uri="{FF2B5EF4-FFF2-40B4-BE49-F238E27FC236}">
                <a16:creationId xmlns:a16="http://schemas.microsoft.com/office/drawing/2014/main" id="{2FCC3E6B-BFBF-AD4F-8969-F0E32811A4A7}"/>
              </a:ext>
            </a:extLst>
          </p:cNvPr>
          <p:cNvPicPr>
            <a:picLocks noChangeAspect="1"/>
          </p:cNvPicPr>
          <p:nvPr/>
        </p:nvPicPr>
        <p:blipFill>
          <a:blip r:embed="rId3"/>
          <a:stretch>
            <a:fillRect/>
          </a:stretch>
        </p:blipFill>
        <p:spPr>
          <a:xfrm>
            <a:off x="5194300" y="3505200"/>
            <a:ext cx="6470650" cy="2754313"/>
          </a:xfrm>
          <a:prstGeom prst="rect">
            <a:avLst/>
          </a:prstGeom>
        </p:spPr>
      </p:pic>
    </p:spTree>
    <p:extLst>
      <p:ext uri="{BB962C8B-B14F-4D97-AF65-F5344CB8AC3E}">
        <p14:creationId xmlns:p14="http://schemas.microsoft.com/office/powerpoint/2010/main" val="2126719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78CF-29CD-2F40-AD3B-FC1FAC911313}"/>
              </a:ext>
            </a:extLst>
          </p:cNvPr>
          <p:cNvSpPr>
            <a:spLocks noGrp="1"/>
          </p:cNvSpPr>
          <p:nvPr>
            <p:ph type="title"/>
          </p:nvPr>
        </p:nvSpPr>
        <p:spPr>
          <a:xfrm>
            <a:off x="838200" y="0"/>
            <a:ext cx="10515600" cy="1325563"/>
          </a:xfrm>
        </p:spPr>
        <p:txBody>
          <a:bodyPr/>
          <a:lstStyle/>
          <a:p>
            <a:pPr algn="ctr"/>
            <a:r>
              <a:rPr lang="en-US" dirty="0"/>
              <a:t>Current Approaches on Text Summarization</a:t>
            </a:r>
          </a:p>
        </p:txBody>
      </p:sp>
      <p:pic>
        <p:nvPicPr>
          <p:cNvPr id="5" name="Picture 4">
            <a:extLst>
              <a:ext uri="{FF2B5EF4-FFF2-40B4-BE49-F238E27FC236}">
                <a16:creationId xmlns:a16="http://schemas.microsoft.com/office/drawing/2014/main" id="{A6AA3D76-F466-964E-AD83-3A6D7D8DFDB2}"/>
              </a:ext>
            </a:extLst>
          </p:cNvPr>
          <p:cNvPicPr>
            <a:picLocks noChangeAspect="1"/>
          </p:cNvPicPr>
          <p:nvPr/>
        </p:nvPicPr>
        <p:blipFill>
          <a:blip r:embed="rId2"/>
          <a:stretch>
            <a:fillRect/>
          </a:stretch>
        </p:blipFill>
        <p:spPr>
          <a:xfrm>
            <a:off x="898999" y="1460499"/>
            <a:ext cx="10324523" cy="5043973"/>
          </a:xfrm>
          <a:prstGeom prst="rect">
            <a:avLst/>
          </a:prstGeom>
        </p:spPr>
      </p:pic>
      <p:pic>
        <p:nvPicPr>
          <p:cNvPr id="6" name="Picture 5">
            <a:extLst>
              <a:ext uri="{FF2B5EF4-FFF2-40B4-BE49-F238E27FC236}">
                <a16:creationId xmlns:a16="http://schemas.microsoft.com/office/drawing/2014/main" id="{E9F0DBE4-8D03-5E43-88E6-C7497C71CD47}"/>
              </a:ext>
            </a:extLst>
          </p:cNvPr>
          <p:cNvPicPr>
            <a:picLocks noChangeAspect="1"/>
          </p:cNvPicPr>
          <p:nvPr/>
        </p:nvPicPr>
        <p:blipFill>
          <a:blip r:embed="rId3"/>
          <a:stretch>
            <a:fillRect/>
          </a:stretch>
        </p:blipFill>
        <p:spPr>
          <a:xfrm>
            <a:off x="1452627" y="1470980"/>
            <a:ext cx="422146" cy="439416"/>
          </a:xfrm>
          <a:prstGeom prst="rect">
            <a:avLst/>
          </a:prstGeom>
        </p:spPr>
      </p:pic>
      <p:pic>
        <p:nvPicPr>
          <p:cNvPr id="7" name="Picture 6">
            <a:extLst>
              <a:ext uri="{FF2B5EF4-FFF2-40B4-BE49-F238E27FC236}">
                <a16:creationId xmlns:a16="http://schemas.microsoft.com/office/drawing/2014/main" id="{9AA36CDB-60C4-9E40-9665-61F837263ACD}"/>
              </a:ext>
            </a:extLst>
          </p:cNvPr>
          <p:cNvPicPr>
            <a:picLocks noChangeAspect="1"/>
          </p:cNvPicPr>
          <p:nvPr/>
        </p:nvPicPr>
        <p:blipFill>
          <a:blip r:embed="rId3"/>
          <a:stretch>
            <a:fillRect/>
          </a:stretch>
        </p:blipFill>
        <p:spPr>
          <a:xfrm>
            <a:off x="10317227" y="1470980"/>
            <a:ext cx="422146" cy="439416"/>
          </a:xfrm>
          <a:prstGeom prst="rect">
            <a:avLst/>
          </a:prstGeom>
        </p:spPr>
      </p:pic>
      <p:pic>
        <p:nvPicPr>
          <p:cNvPr id="8" name="Picture 7">
            <a:extLst>
              <a:ext uri="{FF2B5EF4-FFF2-40B4-BE49-F238E27FC236}">
                <a16:creationId xmlns:a16="http://schemas.microsoft.com/office/drawing/2014/main" id="{B2781142-119C-F648-8126-8678B8988276}"/>
              </a:ext>
            </a:extLst>
          </p:cNvPr>
          <p:cNvPicPr>
            <a:picLocks noChangeAspect="1"/>
          </p:cNvPicPr>
          <p:nvPr/>
        </p:nvPicPr>
        <p:blipFill>
          <a:blip r:embed="rId3"/>
          <a:stretch>
            <a:fillRect/>
          </a:stretch>
        </p:blipFill>
        <p:spPr>
          <a:xfrm>
            <a:off x="4087058" y="4579202"/>
            <a:ext cx="422146" cy="439416"/>
          </a:xfrm>
          <a:prstGeom prst="rect">
            <a:avLst/>
          </a:prstGeom>
        </p:spPr>
      </p:pic>
    </p:spTree>
    <p:extLst>
      <p:ext uri="{BB962C8B-B14F-4D97-AF65-F5344CB8AC3E}">
        <p14:creationId xmlns:p14="http://schemas.microsoft.com/office/powerpoint/2010/main" val="318156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E80DF6-E67D-9041-A581-934D7BB258F2}"/>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Generic Text Summarizer’s Features</a:t>
            </a:r>
          </a:p>
        </p:txBody>
      </p:sp>
      <p:graphicFrame>
        <p:nvGraphicFramePr>
          <p:cNvPr id="5" name="Content Placeholder 2">
            <a:extLst>
              <a:ext uri="{FF2B5EF4-FFF2-40B4-BE49-F238E27FC236}">
                <a16:creationId xmlns:a16="http://schemas.microsoft.com/office/drawing/2014/main" id="{024B8FF1-0407-4276-8130-C9E667A527DB}"/>
              </a:ext>
            </a:extLst>
          </p:cNvPr>
          <p:cNvGraphicFramePr>
            <a:graphicFrameLocks noGrp="1"/>
          </p:cNvGraphicFramePr>
          <p:nvPr>
            <p:ph idx="1"/>
            <p:extLst>
              <p:ext uri="{D42A27DB-BD31-4B8C-83A1-F6EECF244321}">
                <p14:modId xmlns:p14="http://schemas.microsoft.com/office/powerpoint/2010/main" val="37821020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2135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16D4-BA30-094B-AF7D-5A3C81737FEC}"/>
              </a:ext>
            </a:extLst>
          </p:cNvPr>
          <p:cNvSpPr>
            <a:spLocks noGrp="1"/>
          </p:cNvSpPr>
          <p:nvPr>
            <p:ph type="title"/>
          </p:nvPr>
        </p:nvSpPr>
        <p:spPr>
          <a:xfrm>
            <a:off x="838200" y="21264"/>
            <a:ext cx="10515600" cy="1325563"/>
          </a:xfrm>
        </p:spPr>
        <p:txBody>
          <a:bodyPr/>
          <a:lstStyle/>
          <a:p>
            <a:pPr algn="ctr"/>
            <a:r>
              <a:rPr lang="en-US" dirty="0"/>
              <a:t>Extractive Text Summarization Methods</a:t>
            </a:r>
          </a:p>
        </p:txBody>
      </p:sp>
      <p:sp>
        <p:nvSpPr>
          <p:cNvPr id="3" name="Content Placeholder 2">
            <a:extLst>
              <a:ext uri="{FF2B5EF4-FFF2-40B4-BE49-F238E27FC236}">
                <a16:creationId xmlns:a16="http://schemas.microsoft.com/office/drawing/2014/main" id="{40824407-F49B-6047-81D0-D452C9E2F1A1}"/>
              </a:ext>
            </a:extLst>
          </p:cNvPr>
          <p:cNvSpPr>
            <a:spLocks noGrp="1"/>
          </p:cNvSpPr>
          <p:nvPr>
            <p:ph idx="1"/>
          </p:nvPr>
        </p:nvSpPr>
        <p:spPr>
          <a:xfrm>
            <a:off x="1676400" y="1745034"/>
            <a:ext cx="8839200" cy="4351338"/>
          </a:xfrm>
        </p:spPr>
        <p:txBody>
          <a:bodyPr/>
          <a:lstStyle/>
          <a:p>
            <a:pPr marL="0" indent="0">
              <a:buNone/>
            </a:pPr>
            <a:r>
              <a:rPr lang="en-SG" dirty="0"/>
              <a:t>Model 1: Graph Based Summarization(</a:t>
            </a:r>
            <a:r>
              <a:rPr lang="en-SG" dirty="0" err="1"/>
              <a:t>TextRank</a:t>
            </a:r>
            <a:r>
              <a:rPr lang="en-SG" dirty="0"/>
              <a:t>)</a:t>
            </a:r>
          </a:p>
          <a:p>
            <a:pPr marL="0" indent="0">
              <a:buNone/>
            </a:pPr>
            <a:r>
              <a:rPr lang="en-SG" dirty="0"/>
              <a:t>Model 2: Centroid Based Summarization (Bag-of-Words)</a:t>
            </a:r>
          </a:p>
          <a:p>
            <a:pPr marL="0" indent="0">
              <a:buNone/>
            </a:pPr>
            <a:r>
              <a:rPr lang="en-SG" dirty="0"/>
              <a:t>Model 3: Pre-Trained Bert Summarization</a:t>
            </a:r>
          </a:p>
          <a:p>
            <a:pPr marL="0" indent="0">
              <a:buNone/>
            </a:pPr>
            <a:endParaRPr lang="en-US" dirty="0"/>
          </a:p>
        </p:txBody>
      </p:sp>
    </p:spTree>
    <p:extLst>
      <p:ext uri="{BB962C8B-B14F-4D97-AF65-F5344CB8AC3E}">
        <p14:creationId xmlns:p14="http://schemas.microsoft.com/office/powerpoint/2010/main" val="1078930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448EF-ED33-844F-AB27-FD93E418BE59}"/>
              </a:ext>
            </a:extLst>
          </p:cNvPr>
          <p:cNvSpPr>
            <a:spLocks noGrp="1"/>
          </p:cNvSpPr>
          <p:nvPr>
            <p:ph idx="1"/>
          </p:nvPr>
        </p:nvSpPr>
        <p:spPr/>
        <p:txBody>
          <a:bodyPr>
            <a:normAutofit fontScale="92500" lnSpcReduction="10000"/>
          </a:bodyPr>
          <a:lstStyle/>
          <a:p>
            <a:r>
              <a:rPr lang="en-SG" dirty="0"/>
              <a:t>West Nile virus (WNV) is the leading cause of mosquito-borne disease in the continental United States.  It is most commonly spread to people by the bite of an infected mosquito. Cases of WNV occur during mosquito season, which starts in the summer and continues through fall. There are no vaccines to prevent or medications to treat WNV in people. Fortunately, most people infected with WNV do not feel sick. About 1 in 5 people who are infected develop a fever and other symptoms. About 1 out of 150 infected people develop a serious, sometimes fatal, illness. You can reduce your risk of WNV by using insect repellent and wearing long-sleeved shirts and long pants to prevent mosquito bites.</a:t>
            </a:r>
          </a:p>
          <a:p>
            <a:r>
              <a:rPr lang="en-SG" dirty="0">
                <a:solidFill>
                  <a:srgbClr val="0070C0"/>
                </a:solidFill>
              </a:rPr>
              <a:t>Number of Sentences: 8</a:t>
            </a:r>
          </a:p>
          <a:p>
            <a:r>
              <a:rPr lang="en-SG" dirty="0">
                <a:solidFill>
                  <a:srgbClr val="0070C0"/>
                </a:solidFill>
              </a:rPr>
              <a:t>Number of Words : 120</a:t>
            </a:r>
            <a:endParaRPr lang="en-US" dirty="0">
              <a:solidFill>
                <a:srgbClr val="0070C0"/>
              </a:solidFill>
            </a:endParaRPr>
          </a:p>
        </p:txBody>
      </p:sp>
      <p:sp>
        <p:nvSpPr>
          <p:cNvPr id="6" name="Title 1">
            <a:extLst>
              <a:ext uri="{FF2B5EF4-FFF2-40B4-BE49-F238E27FC236}">
                <a16:creationId xmlns:a16="http://schemas.microsoft.com/office/drawing/2014/main" id="{13DF81C0-5038-4141-AD26-604D91E481BE}"/>
              </a:ext>
            </a:extLst>
          </p:cNvPr>
          <p:cNvSpPr txBox="1">
            <a:spLocks/>
          </p:cNvSpPr>
          <p:nvPr/>
        </p:nvSpPr>
        <p:spPr>
          <a:xfrm>
            <a:off x="975851" y="1825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Sample Text</a:t>
            </a:r>
            <a:endParaRPr lang="en-US" sz="2200" dirty="0"/>
          </a:p>
        </p:txBody>
      </p:sp>
    </p:spTree>
    <p:extLst>
      <p:ext uri="{BB962C8B-B14F-4D97-AF65-F5344CB8AC3E}">
        <p14:creationId xmlns:p14="http://schemas.microsoft.com/office/powerpoint/2010/main" val="57686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4357D-C9FD-1847-89E2-83B19EFD9069}"/>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Model 1 </a:t>
            </a:r>
            <a:br>
              <a:rPr lang="en-US" sz="5800" kern="1200">
                <a:solidFill>
                  <a:schemeClr val="tx1"/>
                </a:solidFill>
                <a:latin typeface="+mj-lt"/>
                <a:ea typeface="+mj-ea"/>
                <a:cs typeface="+mj-cs"/>
              </a:rPr>
            </a:br>
            <a:r>
              <a:rPr lang="en-US" sz="5800" kern="1200">
                <a:solidFill>
                  <a:schemeClr val="tx1"/>
                </a:solidFill>
                <a:latin typeface="+mj-lt"/>
                <a:ea typeface="+mj-ea"/>
                <a:cs typeface="+mj-cs"/>
              </a:rPr>
              <a:t>Graph Based Summarization (TextRank)</a:t>
            </a:r>
          </a:p>
        </p:txBody>
      </p:sp>
      <p:sp>
        <p:nvSpPr>
          <p:cNvPr id="3" name="Text Placeholder 2">
            <a:extLst>
              <a:ext uri="{FF2B5EF4-FFF2-40B4-BE49-F238E27FC236}">
                <a16:creationId xmlns:a16="http://schemas.microsoft.com/office/drawing/2014/main" id="{A3D5DB2A-A578-2F4C-8717-68D1DA73B955}"/>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95095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1127</Words>
  <Application>Microsoft Macintosh PowerPoint</Application>
  <PresentationFormat>Widescreen</PresentationFormat>
  <Paragraphs>189</Paragraphs>
  <Slides>36</Slides>
  <Notes>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Courier New</vt:lpstr>
      <vt:lpstr>georgia</vt:lpstr>
      <vt:lpstr>Source Sans Pro</vt:lpstr>
      <vt:lpstr>Office Theme</vt:lpstr>
      <vt:lpstr>PowerPoint Presentation</vt:lpstr>
      <vt:lpstr>Problem Statement</vt:lpstr>
      <vt:lpstr>What is Text Summarization in NLP?</vt:lpstr>
      <vt:lpstr>Types of Summarization</vt:lpstr>
      <vt:lpstr>Current Approaches on Text Summarization</vt:lpstr>
      <vt:lpstr>Generic Text Summarizer’s Features</vt:lpstr>
      <vt:lpstr>Extractive Text Summarization Methods</vt:lpstr>
      <vt:lpstr>PowerPoint Presentation</vt:lpstr>
      <vt:lpstr>Model 1  Graph Based Summarization (TextRank)</vt:lpstr>
      <vt:lpstr>TextRank Algorithm</vt:lpstr>
      <vt:lpstr>Sentence              Sentence Vector</vt:lpstr>
      <vt:lpstr>Sentence Similarity Matrix</vt:lpstr>
      <vt:lpstr>Sentence Similarity Matrix              Graph</vt:lpstr>
      <vt:lpstr>Sentence Scoring (TextRank)</vt:lpstr>
      <vt:lpstr>Sentence Selection (Top_n)</vt:lpstr>
      <vt:lpstr>Warning: For long text (memory intensive) </vt:lpstr>
      <vt:lpstr>Model 2 Centroid Based Summarization (Bag-of-Words)</vt:lpstr>
      <vt:lpstr>Centroid Based Summarization Algorithm</vt:lpstr>
      <vt:lpstr>Word Vectors (TF-IDF)</vt:lpstr>
      <vt:lpstr>Word Vectors (TF-IDF)</vt:lpstr>
      <vt:lpstr>Sentence Scoring  (based on keywords)</vt:lpstr>
      <vt:lpstr>Sentence Selection</vt:lpstr>
      <vt:lpstr>Model 3 Pre-Trained Bert Summarization</vt:lpstr>
      <vt:lpstr>Pre-trained Bert Summarization</vt:lpstr>
      <vt:lpstr>Model Evaluation  (BBC News Dataset)</vt:lpstr>
      <vt:lpstr>BBC News Dataset (Kaggle)</vt:lpstr>
      <vt:lpstr>Rouge Metrics</vt:lpstr>
      <vt:lpstr>Model Performance</vt:lpstr>
      <vt:lpstr>Model Evaluation  (User Scoring) (which is the best summary?)</vt:lpstr>
      <vt:lpstr>PowerPoint Presentation</vt:lpstr>
      <vt:lpstr>Model Enhancement</vt:lpstr>
      <vt:lpstr>PowerPoint Presentation</vt:lpstr>
      <vt:lpstr>Conclusions</vt:lpstr>
      <vt:lpstr>Demo</vt:lpstr>
      <vt:lpstr>Demo (URL)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Yeo Benjamin</dc:creator>
  <cp:lastModifiedBy>Yeo Benjamin</cp:lastModifiedBy>
  <cp:revision>11</cp:revision>
  <dcterms:created xsi:type="dcterms:W3CDTF">2019-12-04T12:57:57Z</dcterms:created>
  <dcterms:modified xsi:type="dcterms:W3CDTF">2019-12-04T13:57:42Z</dcterms:modified>
</cp:coreProperties>
</file>